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160000" cy="7620000"/>
  <p:notesSz cx="7620000" cy="10160000"/>
  <p:embeddedFontLst>
    <p:embeddedFont>
      <p:font typeface="Raleway" panose="020B0604020202020204" charset="0"/>
      <p:regular r:id="rId13"/>
      <p:bold r:id="rId14"/>
      <p:italic r:id="rId15"/>
      <p:boldItalic r:id="rId16"/>
    </p:embeddedFont>
    <p:embeddedFont>
      <p:font typeface="Lato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A0BC"/>
    <a:srgbClr val="5E80A6"/>
    <a:srgbClr val="A8E0E6"/>
    <a:srgbClr val="B1E4E9"/>
    <a:srgbClr val="B7E6EB"/>
    <a:srgbClr val="81D2DB"/>
    <a:srgbClr val="87BCC3"/>
    <a:srgbClr val="417C9D"/>
    <a:srgbClr val="2D566C"/>
    <a:srgbClr val="81D7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177953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979051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773799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389145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651399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555784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571997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477158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439580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127559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>
              <a:lnSpc>
                <a:spcPct val="112500"/>
              </a:lnSpc>
              <a:spcBef>
                <a:spcPts val="0"/>
              </a:spcBef>
              <a:spcAft>
                <a:spcPts val="333"/>
              </a:spcAft>
              <a:buNone/>
            </a:pPr>
            <a:r>
              <a:rPr lang="en-US" sz="1466"/>
              <a:t> </a:t>
            </a:r>
            <a:endParaRPr sz="14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5376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10160100" cy="722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12875" tIns="112875" rIns="112875" bIns="11287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922454" y="1764890"/>
            <a:ext cx="828579" cy="67891"/>
            <a:chOff x="4580561" y="2589004"/>
            <a:chExt cx="1064464" cy="25200"/>
          </a:xfrm>
        </p:grpSpPr>
        <p:sp>
          <p:nvSpPr>
            <p:cNvPr id="12" name="Shape 1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12875" tIns="112875" rIns="112875" bIns="11287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12875" tIns="112875" rIns="112875" bIns="11287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810500" y="1959185"/>
            <a:ext cx="8542200" cy="24663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None/>
              <a:defRPr sz="5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None/>
              <a:defRPr sz="5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None/>
              <a:defRPr sz="5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None/>
              <a:defRPr sz="5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None/>
              <a:defRPr sz="5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None/>
              <a:defRPr sz="5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None/>
              <a:defRPr sz="5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None/>
              <a:defRPr sz="5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None/>
              <a:defRPr sz="5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810697" y="4700593"/>
            <a:ext cx="8542200" cy="8019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9484780" y="7036816"/>
            <a:ext cx="609600" cy="5832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922454" y="6176556"/>
            <a:ext cx="828579" cy="67891"/>
            <a:chOff x="4580561" y="2589004"/>
            <a:chExt cx="1064464" cy="25200"/>
          </a:xfrm>
        </p:grpSpPr>
        <p:sp>
          <p:nvSpPr>
            <p:cNvPr id="75" name="Shape 7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12875" tIns="112875" rIns="112875" bIns="11287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12875" tIns="112875" rIns="112875" bIns="11287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Shape 77"/>
          <p:cNvSpPr txBox="1">
            <a:spLocks noGrp="1"/>
          </p:cNvSpPr>
          <p:nvPr>
            <p:ph type="title" hasCustomPrompt="1"/>
          </p:nvPr>
        </p:nvSpPr>
        <p:spPr>
          <a:xfrm>
            <a:off x="810500" y="1087333"/>
            <a:ext cx="8542800" cy="18441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900"/>
              <a:buNone/>
              <a:defRPr sz="99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900"/>
              <a:buNone/>
              <a:defRPr sz="99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900"/>
              <a:buNone/>
              <a:defRPr sz="99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900"/>
              <a:buNone/>
              <a:defRPr sz="99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900"/>
              <a:buNone/>
              <a:defRPr sz="99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900"/>
              <a:buNone/>
              <a:defRPr sz="99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900"/>
              <a:buNone/>
              <a:defRPr sz="99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900"/>
              <a:buNone/>
              <a:defRPr sz="99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900"/>
              <a:buNone/>
              <a:defRPr sz="99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810500" y="3367241"/>
            <a:ext cx="8542800" cy="23412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/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9484780" y="7036816"/>
            <a:ext cx="609600" cy="5832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9484780" y="7036816"/>
            <a:ext cx="609600" cy="5832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hape 18"/>
          <p:cNvGrpSpPr/>
          <p:nvPr/>
        </p:nvGrpSpPr>
        <p:grpSpPr>
          <a:xfrm>
            <a:off x="922454" y="1764890"/>
            <a:ext cx="828579" cy="67891"/>
            <a:chOff x="4580561" y="2589004"/>
            <a:chExt cx="1064464" cy="25200"/>
          </a:xfrm>
        </p:grpSpPr>
        <p:sp>
          <p:nvSpPr>
            <p:cNvPr id="19" name="Shape 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12875" tIns="112875" rIns="112875" bIns="11287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12875" tIns="112875" rIns="112875" bIns="11287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810500" y="1959185"/>
            <a:ext cx="8542800" cy="22497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9484780" y="7036816"/>
            <a:ext cx="609600" cy="5832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10160100" cy="722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2875" tIns="112875" rIns="112875" bIns="11287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Shape 25"/>
          <p:cNvGrpSpPr/>
          <p:nvPr/>
        </p:nvGrpSpPr>
        <p:grpSpPr>
          <a:xfrm>
            <a:off x="922454" y="1764890"/>
            <a:ext cx="828579" cy="67891"/>
            <a:chOff x="4580561" y="2589004"/>
            <a:chExt cx="1064464" cy="25200"/>
          </a:xfrm>
        </p:grpSpPr>
        <p:sp>
          <p:nvSpPr>
            <p:cNvPr id="26" name="Shape 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12875" tIns="112875" rIns="112875" bIns="11287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12875" tIns="112875" rIns="112875" bIns="11287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10500" y="1953556"/>
            <a:ext cx="8543100" cy="7929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10500" y="3079815"/>
            <a:ext cx="8543100" cy="33498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/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17500">
              <a:spcBef>
                <a:spcPts val="20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20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20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20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20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20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20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2000"/>
              </a:spcBef>
              <a:spcAft>
                <a:spcPts val="20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9484780" y="7036816"/>
            <a:ext cx="609600" cy="5832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10160100" cy="722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2875" tIns="112875" rIns="112875" bIns="11287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922454" y="1764890"/>
            <a:ext cx="828579" cy="67891"/>
            <a:chOff x="4580561" y="2589004"/>
            <a:chExt cx="1064464" cy="25200"/>
          </a:xfrm>
        </p:grpSpPr>
        <p:sp>
          <p:nvSpPr>
            <p:cNvPr id="34" name="Shape 3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12875" tIns="112875" rIns="112875" bIns="11287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12875" tIns="112875" rIns="112875" bIns="11287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810500" y="1953556"/>
            <a:ext cx="8542800" cy="7929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810361" y="3079815"/>
            <a:ext cx="4193700" cy="33498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/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17500">
              <a:spcBef>
                <a:spcPts val="20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20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20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20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20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20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20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2000"/>
              </a:spcBef>
              <a:spcAft>
                <a:spcPts val="20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5159559" y="3079815"/>
            <a:ext cx="4193700" cy="33498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/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17500">
              <a:spcBef>
                <a:spcPts val="20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20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20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20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20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20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20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2000"/>
              </a:spcBef>
              <a:spcAft>
                <a:spcPts val="20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9484780" y="7036816"/>
            <a:ext cx="609600" cy="5832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10160100" cy="722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2875" tIns="112875" rIns="112875" bIns="11287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922454" y="1764890"/>
            <a:ext cx="828579" cy="67891"/>
            <a:chOff x="4580561" y="2589004"/>
            <a:chExt cx="1064464" cy="25200"/>
          </a:xfrm>
        </p:grpSpPr>
        <p:sp>
          <p:nvSpPr>
            <p:cNvPr id="43" name="Shape 4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12875" tIns="112875" rIns="112875" bIns="11287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12875" tIns="112875" rIns="112875" bIns="11287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810500" y="1953556"/>
            <a:ext cx="8542800" cy="7929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9484780" y="7036816"/>
            <a:ext cx="609600" cy="5832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10160100" cy="722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2875" tIns="112875" rIns="112875" bIns="11287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922454" y="1764890"/>
            <a:ext cx="828579" cy="67891"/>
            <a:chOff x="4580561" y="2589004"/>
            <a:chExt cx="1064464" cy="25200"/>
          </a:xfrm>
        </p:grpSpPr>
        <p:sp>
          <p:nvSpPr>
            <p:cNvPr id="50" name="Shape 5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12875" tIns="112875" rIns="112875" bIns="11287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12875" tIns="112875" rIns="112875" bIns="11287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811111" y="1953556"/>
            <a:ext cx="3667800" cy="20466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801361" y="4121074"/>
            <a:ext cx="3667800" cy="23667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/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17500">
              <a:spcBef>
                <a:spcPts val="20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20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20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20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20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20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20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2000"/>
              </a:spcBef>
              <a:spcAft>
                <a:spcPts val="20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9484780" y="7036816"/>
            <a:ext cx="609600" cy="5832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Shape 56"/>
          <p:cNvGrpSpPr/>
          <p:nvPr/>
        </p:nvGrpSpPr>
        <p:grpSpPr>
          <a:xfrm>
            <a:off x="922454" y="6176556"/>
            <a:ext cx="828579" cy="67891"/>
            <a:chOff x="4580561" y="2589004"/>
            <a:chExt cx="1064464" cy="25200"/>
          </a:xfrm>
        </p:grpSpPr>
        <p:sp>
          <p:nvSpPr>
            <p:cNvPr id="57" name="Shape 5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12875" tIns="112875" rIns="112875" bIns="11287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12875" tIns="112875" rIns="112875" bIns="11287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10500" y="1280444"/>
            <a:ext cx="7801200" cy="44223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9484780" y="7036816"/>
            <a:ext cx="609600" cy="5832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5079900" cy="762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2875" tIns="112875" rIns="112875" bIns="11287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Shape 63"/>
          <p:cNvGrpSpPr/>
          <p:nvPr/>
        </p:nvGrpSpPr>
        <p:grpSpPr>
          <a:xfrm>
            <a:off x="922454" y="1764890"/>
            <a:ext cx="828579" cy="67891"/>
            <a:chOff x="4580561" y="2589004"/>
            <a:chExt cx="1064464" cy="25200"/>
          </a:xfrm>
        </p:grpSpPr>
        <p:sp>
          <p:nvSpPr>
            <p:cNvPr id="64" name="Shape 6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12875" tIns="112875" rIns="112875" bIns="11287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12875" tIns="112875" rIns="112875" bIns="11287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11111" y="1953556"/>
            <a:ext cx="3667800" cy="24996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805500" y="4683741"/>
            <a:ext cx="3667800" cy="11244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5749139" y="2003889"/>
            <a:ext cx="3749400" cy="4482300"/>
          </a:xfrm>
          <a:prstGeom prst="rect">
            <a:avLst/>
          </a:prstGeom>
        </p:spPr>
        <p:txBody>
          <a:bodyPr spcFirstLastPara="1" wrap="square" lIns="112875" tIns="112875" rIns="112875" bIns="112875" anchor="t" anchorCtr="0"/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17500">
              <a:spcBef>
                <a:spcPts val="20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20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20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20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20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20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20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2000"/>
              </a:spcBef>
              <a:spcAft>
                <a:spcPts val="20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9484780" y="7036816"/>
            <a:ext cx="609600" cy="5832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805500" y="6477854"/>
            <a:ext cx="8552700" cy="6822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9484780" y="7036816"/>
            <a:ext cx="609600" cy="583200"/>
          </a:xfrm>
          <a:prstGeom prst="rect">
            <a:avLst/>
          </a:prstGeom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46333" y="659296"/>
            <a:ext cx="9467400" cy="8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875" tIns="112875" rIns="112875" bIns="11287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Font typeface="Raleway"/>
              <a:buNone/>
              <a:defRPr sz="35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Font typeface="Raleway"/>
              <a:buNone/>
              <a:defRPr sz="35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Font typeface="Raleway"/>
              <a:buNone/>
              <a:defRPr sz="35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Font typeface="Raleway"/>
              <a:buNone/>
              <a:defRPr sz="35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Font typeface="Raleway"/>
              <a:buNone/>
              <a:defRPr sz="35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Font typeface="Raleway"/>
              <a:buNone/>
              <a:defRPr sz="35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Font typeface="Raleway"/>
              <a:buNone/>
              <a:defRPr sz="35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Font typeface="Raleway"/>
              <a:buNone/>
              <a:defRPr sz="35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Font typeface="Raleway"/>
              <a:buNone/>
              <a:defRPr sz="35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46333" y="1707370"/>
            <a:ext cx="9467400" cy="50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875" tIns="112875" rIns="112875" bIns="112875" anchor="t" anchorCtr="0"/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ato"/>
              <a:buChar char="●"/>
              <a:defRPr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ato"/>
              <a:buChar char="○"/>
              <a:defRPr sz="14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ato"/>
              <a:buChar char="■"/>
              <a:defRPr sz="14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ato"/>
              <a:buChar char="●"/>
              <a:defRPr sz="14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ato"/>
              <a:buChar char="○"/>
              <a:defRPr sz="14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ato"/>
              <a:buChar char="■"/>
              <a:defRPr sz="14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ato"/>
              <a:buChar char="●"/>
              <a:defRPr sz="14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ato"/>
              <a:buChar char="○"/>
              <a:defRPr sz="14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accent1"/>
              </a:buClr>
              <a:buSzPts val="1400"/>
              <a:buFont typeface="Lato"/>
              <a:buChar char="■"/>
              <a:defRPr sz="14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9484780" y="7036816"/>
            <a:ext cx="609600" cy="5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875" tIns="112875" rIns="112875" bIns="112875" anchor="ctr" anchorCtr="0">
            <a:noAutofit/>
          </a:bodyPr>
          <a:lstStyle>
            <a:lvl1pPr lvl="0" algn="r">
              <a:buNone/>
              <a:defRPr sz="12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2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2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2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2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2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2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2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2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A0BC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86" y="295704"/>
            <a:ext cx="10177585" cy="7445750"/>
          </a:xfrm>
          <a:prstGeom prst="rect">
            <a:avLst/>
          </a:prstGeom>
        </p:spPr>
      </p:pic>
      <p:sp>
        <p:nvSpPr>
          <p:cNvPr id="86" name="Shape 86"/>
          <p:cNvSpPr txBox="1">
            <a:spLocks noGrp="1"/>
          </p:cNvSpPr>
          <p:nvPr>
            <p:ph type="subTitle" idx="4294967295"/>
          </p:nvPr>
        </p:nvSpPr>
        <p:spPr>
          <a:xfrm>
            <a:off x="1626300" y="911355"/>
            <a:ext cx="6983575" cy="1921225"/>
          </a:xfrm>
          <a:prstGeom prst="rect">
            <a:avLst/>
          </a:prstGeom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 dirty="0">
                <a:solidFill>
                  <a:schemeClr val="bg2">
                    <a:lumMod val="90000"/>
                    <a:lumOff val="10000"/>
                  </a:schemeClr>
                </a:solidFill>
              </a:rPr>
              <a:t>Listing Address Here</a:t>
            </a:r>
            <a:endParaRPr sz="3555" dirty="0">
              <a:solidFill>
                <a:schemeClr val="bg2">
                  <a:lumMod val="90000"/>
                  <a:lumOff val="1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>
              <a:lnSpc>
                <a:spcPct val="120138"/>
              </a:lnSpc>
              <a:spcBef>
                <a:spcPts val="365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Listing Presentation</a:t>
            </a:r>
            <a:endParaRPr sz="2000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Your Name, Brokerage</a:t>
            </a:r>
            <a:endParaRPr sz="3555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E80A6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 idx="4294967295"/>
          </p:nvPr>
        </p:nvSpPr>
        <p:spPr>
          <a:xfrm>
            <a:off x="525625" y="1067150"/>
            <a:ext cx="9015575" cy="1244203"/>
          </a:xfrm>
          <a:prstGeom prst="rect">
            <a:avLst/>
          </a:prstGeom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 dirty="0">
                <a:latin typeface="Arial"/>
                <a:ea typeface="Arial"/>
                <a:cs typeface="Arial"/>
                <a:sym typeface="Arial"/>
              </a:rPr>
              <a:t>Next Steps….</a:t>
            </a:r>
            <a:r>
              <a:rPr lang="en-US" sz="4444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444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222" dirty="0">
                <a:latin typeface="Arial"/>
                <a:ea typeface="Arial"/>
                <a:cs typeface="Arial"/>
                <a:sym typeface="Arial"/>
              </a:rPr>
              <a:t>Schedule Your Comparative Market Analysis</a:t>
            </a:r>
            <a:endParaRPr sz="2222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Shape 149"/>
          <p:cNvSpPr txBox="1"/>
          <p:nvPr/>
        </p:nvSpPr>
        <p:spPr>
          <a:xfrm>
            <a:off x="610300" y="2388300"/>
            <a:ext cx="9015575" cy="4664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endParaRPr sz="311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440950" y="6993800"/>
            <a:ext cx="7978400" cy="316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5"/>
              <a:t> </a:t>
            </a:r>
            <a:endParaRPr sz="1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297" y="2949306"/>
            <a:ext cx="3547579" cy="29928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E80A6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/>
        </p:nvSpPr>
        <p:spPr>
          <a:xfrm>
            <a:off x="878400" y="3248699"/>
            <a:ext cx="7301075" cy="165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bg1"/>
                </a:solidFill>
              </a:rPr>
              <a:t>Local Experience Summary</a:t>
            </a:r>
            <a:endParaRPr sz="2000" b="1" dirty="0">
              <a:solidFill>
                <a:schemeClr val="bg1"/>
              </a:solidFill>
              <a:sym typeface="Arial"/>
            </a:endParaRPr>
          </a:p>
          <a:p>
            <a:pPr marL="381000" marR="0" lvl="0" indent="-234244" algn="l" rtl="0">
              <a:lnSpc>
                <a:spcPct val="120192"/>
              </a:lnSpc>
              <a:spcBef>
                <a:spcPts val="656"/>
              </a:spcBef>
              <a:spcAft>
                <a:spcPts val="0"/>
              </a:spcAft>
              <a:buClr>
                <a:srgbClr val="000000"/>
              </a:buClr>
              <a:buSzPts val="2889"/>
              <a:buChar char="●"/>
            </a:pPr>
            <a:r>
              <a:rPr lang="en-US" sz="2000" dirty="0"/>
              <a:t>Sold X homes in this neighborhood</a:t>
            </a:r>
            <a:endParaRPr sz="2000" dirty="0"/>
          </a:p>
          <a:p>
            <a:pPr marL="381000" marR="0" lvl="0" indent="-234244" algn="l">
              <a:lnSpc>
                <a:spcPct val="12019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89"/>
              <a:buChar char="●"/>
            </a:pPr>
            <a:r>
              <a:rPr lang="en-US" sz="2000" dirty="0"/>
              <a:t>Average sale price was X % of ask</a:t>
            </a:r>
            <a:endParaRPr sz="2000" dirty="0"/>
          </a:p>
          <a:p>
            <a:pPr marL="381000" marR="0" lvl="0" indent="-50800" algn="l">
              <a:lnSpc>
                <a:spcPct val="12019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89"/>
              <a:buNone/>
            </a:pPr>
            <a:endParaRPr sz="2888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878400" y="5262787"/>
            <a:ext cx="8479200" cy="16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bg1"/>
                </a:solidFill>
              </a:rPr>
              <a:t>Specialty Experience</a:t>
            </a:r>
            <a:endParaRPr sz="2400" b="1" dirty="0">
              <a:solidFill>
                <a:schemeClr val="bg1"/>
              </a:solidFill>
              <a:sym typeface="Arial"/>
            </a:endParaRPr>
          </a:p>
          <a:p>
            <a:pPr marL="381000" marR="0" lvl="0" indent="-234244" algn="l" rtl="0">
              <a:lnSpc>
                <a:spcPct val="120192"/>
              </a:lnSpc>
              <a:spcBef>
                <a:spcPts val="656"/>
              </a:spcBef>
              <a:spcAft>
                <a:spcPts val="0"/>
              </a:spcAft>
              <a:buClr>
                <a:srgbClr val="000000"/>
              </a:buClr>
              <a:buSzPts val="2889"/>
              <a:buChar char="●"/>
            </a:pPr>
            <a:r>
              <a:rPr lang="en-US" sz="2400" dirty="0"/>
              <a:t>Historic Homes, interior design/staging, etc..</a:t>
            </a:r>
            <a:endParaRPr sz="2400" dirty="0"/>
          </a:p>
        </p:txBody>
      </p:sp>
      <p:sp>
        <p:nvSpPr>
          <p:cNvPr id="93" name="Shape 93"/>
          <p:cNvSpPr txBox="1"/>
          <p:nvPr/>
        </p:nvSpPr>
        <p:spPr>
          <a:xfrm>
            <a:off x="1202950" y="1321150"/>
            <a:ext cx="5630675" cy="854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 b="1" dirty="0"/>
              <a:t>Your Name Here</a:t>
            </a:r>
            <a:endParaRPr sz="4444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1118300" y="2083150"/>
            <a:ext cx="5292000" cy="820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/>
              <a:t>Brokerage</a:t>
            </a:r>
            <a:endParaRPr sz="4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6700" y="1182199"/>
            <a:ext cx="1708700" cy="180190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 idx="4294967295"/>
          </p:nvPr>
        </p:nvSpPr>
        <p:spPr>
          <a:xfrm>
            <a:off x="610300" y="1321150"/>
            <a:ext cx="9269575" cy="1243875"/>
          </a:xfrm>
          <a:prstGeom prst="rect">
            <a:avLst/>
          </a:prstGeom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 dirty="0">
                <a:latin typeface="Arial"/>
                <a:ea typeface="Arial"/>
                <a:cs typeface="Arial"/>
                <a:sym typeface="Arial"/>
              </a:rPr>
              <a:t>Focus On [insert home owner’s names]</a:t>
            </a:r>
            <a:endParaRPr sz="4444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body" idx="4294967295"/>
          </p:nvPr>
        </p:nvSpPr>
        <p:spPr>
          <a:xfrm>
            <a:off x="610300" y="2760475"/>
            <a:ext cx="9015600" cy="4719900"/>
          </a:xfrm>
          <a:prstGeom prst="rect">
            <a:avLst/>
          </a:prstGeom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US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do you need to move by?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US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 are you moving? 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US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are you moving to?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US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Have you already found a home there?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US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 getting a good price or timing more important for you?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US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will you do if your home doesn’t sell?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US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you looking for in a listing agent?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US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much is left on your mortgage?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US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Are there any liens on the property?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US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Are there any issues with the home that we won’t see today?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E80A6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 idx="4294967295"/>
          </p:nvPr>
        </p:nvSpPr>
        <p:spPr>
          <a:xfrm>
            <a:off x="610300" y="1321150"/>
            <a:ext cx="9015575" cy="1243875"/>
          </a:xfrm>
          <a:prstGeom prst="rect">
            <a:avLst/>
          </a:prstGeom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 dirty="0">
                <a:latin typeface="Arial"/>
                <a:ea typeface="Arial"/>
                <a:cs typeface="Arial"/>
                <a:sym typeface="Arial"/>
              </a:rPr>
              <a:t>[Your Brokerage]</a:t>
            </a:r>
            <a:endParaRPr sz="4444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body" idx="4294967295"/>
          </p:nvPr>
        </p:nvSpPr>
        <p:spPr>
          <a:xfrm>
            <a:off x="610300" y="2845150"/>
            <a:ext cx="9015575" cy="3986725"/>
          </a:xfrm>
          <a:prstGeom prst="rect">
            <a:avLst/>
          </a:prstGeom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81000" marR="0" lvl="0" indent="-276577" algn="l" rt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56"/>
              <a:buChar char="●"/>
            </a:pPr>
            <a:r>
              <a:rPr lang="en-US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[Explain unique benefits and include any images necessary.]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E80A6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 idx="4294967295"/>
          </p:nvPr>
        </p:nvSpPr>
        <p:spPr>
          <a:xfrm>
            <a:off x="610300" y="1321150"/>
            <a:ext cx="9015575" cy="1243875"/>
          </a:xfrm>
          <a:prstGeom prst="rect">
            <a:avLst/>
          </a:prstGeom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 dirty="0">
                <a:latin typeface="Arial"/>
                <a:ea typeface="Arial"/>
                <a:cs typeface="Arial"/>
                <a:sym typeface="Arial"/>
              </a:rPr>
              <a:t>Local Market Data for [Town]</a:t>
            </a:r>
            <a:endParaRPr sz="4444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Shape 114"/>
          <p:cNvSpPr txBox="1">
            <a:spLocks noGrp="1"/>
          </p:cNvSpPr>
          <p:nvPr>
            <p:ph type="body" idx="4294967295"/>
          </p:nvPr>
        </p:nvSpPr>
        <p:spPr>
          <a:xfrm>
            <a:off x="610300" y="2845150"/>
            <a:ext cx="9015575" cy="3986725"/>
          </a:xfrm>
          <a:prstGeom prst="rect">
            <a:avLst/>
          </a:prstGeom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81000" marR="0" lvl="0" indent="-276577" algn="l" rt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56"/>
              <a:buChar char="●"/>
            </a:pPr>
            <a:r>
              <a:rPr lang="en-US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Feel free to add graphs, charts, or information here. 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297" y="4627112"/>
            <a:ext cx="3547579" cy="299288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 idx="4294967295"/>
          </p:nvPr>
        </p:nvSpPr>
        <p:spPr>
          <a:xfrm>
            <a:off x="461470" y="1436426"/>
            <a:ext cx="9269575" cy="1582550"/>
          </a:xfrm>
          <a:prstGeom prst="rect">
            <a:avLst/>
          </a:prstGeom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 dirty="0">
                <a:latin typeface="Arial"/>
                <a:ea typeface="Arial"/>
                <a:cs typeface="Arial"/>
                <a:sym typeface="Arial"/>
              </a:rPr>
              <a:t>The Sales Process - In a Nutshell.</a:t>
            </a:r>
            <a:endParaRPr sz="4444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 dirty="0">
                <a:latin typeface="Arial"/>
                <a:ea typeface="Arial"/>
                <a:cs typeface="Arial"/>
                <a:sym typeface="Arial"/>
              </a:rPr>
              <a:t>(feel free to add graphic or outline process below).</a:t>
            </a:r>
            <a:endParaRPr sz="4444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444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1931825" y="7315200"/>
            <a:ext cx="7764050" cy="30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33" b="1" i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E80A6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 idx="4294967295"/>
          </p:nvPr>
        </p:nvSpPr>
        <p:spPr>
          <a:xfrm>
            <a:off x="610300" y="813150"/>
            <a:ext cx="9015575" cy="1243875"/>
          </a:xfrm>
          <a:prstGeom prst="rect">
            <a:avLst/>
          </a:prstGeom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 dirty="0">
                <a:latin typeface="Arial"/>
                <a:ea typeface="Arial"/>
                <a:cs typeface="Arial"/>
                <a:sym typeface="Arial"/>
              </a:rPr>
              <a:t>Marketing Strategy for [Insert Listing Address] - place chart, graphic or description below</a:t>
            </a:r>
            <a:endParaRPr sz="4444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2219700" y="7338700"/>
            <a:ext cx="7681850" cy="3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33" b="1" i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8375" y="2669038"/>
            <a:ext cx="6096000" cy="405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E80A6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 idx="4294967295"/>
          </p:nvPr>
        </p:nvSpPr>
        <p:spPr>
          <a:xfrm>
            <a:off x="610300" y="1321150"/>
            <a:ext cx="8846100" cy="710700"/>
          </a:xfrm>
          <a:prstGeom prst="rect">
            <a:avLst/>
          </a:prstGeom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 dirty="0">
                <a:latin typeface="Arial"/>
                <a:ea typeface="Arial"/>
                <a:cs typeface="Arial"/>
                <a:sym typeface="Arial"/>
              </a:rPr>
              <a:t>Case Studies of Note</a:t>
            </a:r>
            <a:endParaRPr sz="4444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Shape 133"/>
          <p:cNvSpPr txBox="1"/>
          <p:nvPr/>
        </p:nvSpPr>
        <p:spPr>
          <a:xfrm>
            <a:off x="465650" y="4441450"/>
            <a:ext cx="2459200" cy="38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16164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Shape 134"/>
          <p:cNvSpPr txBox="1"/>
          <p:nvPr/>
        </p:nvSpPr>
        <p:spPr>
          <a:xfrm>
            <a:off x="4081625" y="6485800"/>
            <a:ext cx="2755525" cy="38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16164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2388300" y="6909150"/>
            <a:ext cx="7068250" cy="2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1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6600" y="2709838"/>
            <a:ext cx="6096000" cy="384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 idx="4294967295"/>
          </p:nvPr>
        </p:nvSpPr>
        <p:spPr>
          <a:xfrm>
            <a:off x="855825" y="1546476"/>
            <a:ext cx="8507575" cy="1243875"/>
          </a:xfrm>
          <a:prstGeom prst="rect">
            <a:avLst/>
          </a:prstGeom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 dirty="0">
                <a:latin typeface="Arial"/>
                <a:ea typeface="Arial"/>
                <a:cs typeface="Arial"/>
                <a:sym typeface="Arial"/>
              </a:rPr>
              <a:t>Pricing Strategy</a:t>
            </a:r>
            <a:endParaRPr sz="4444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2472950" y="6655150"/>
            <a:ext cx="7406900" cy="26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1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9033" y="3923970"/>
            <a:ext cx="6815650" cy="71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70</TotalTime>
  <Words>215</Words>
  <Application>Microsoft Office PowerPoint</Application>
  <PresentationFormat>Custom</PresentationFormat>
  <Paragraphs>34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Raleway</vt:lpstr>
      <vt:lpstr>Arial</vt:lpstr>
      <vt:lpstr>Lato</vt:lpstr>
      <vt:lpstr>Streamline</vt:lpstr>
      <vt:lpstr>PowerPoint Presentation</vt:lpstr>
      <vt:lpstr>PowerPoint Presentation</vt:lpstr>
      <vt:lpstr>Focus On [insert home owner’s names]</vt:lpstr>
      <vt:lpstr>[Your Brokerage]</vt:lpstr>
      <vt:lpstr>Local Market Data for [Town]</vt:lpstr>
      <vt:lpstr>The Sales Process - In a Nutshell. (feel free to add graphic or outline process below). </vt:lpstr>
      <vt:lpstr>Marketing Strategy for [Insert Listing Address] - place chart, graphic or description below</vt:lpstr>
      <vt:lpstr>Case Studies of Note</vt:lpstr>
      <vt:lpstr>Pricing Strategy</vt:lpstr>
      <vt:lpstr>Next Steps…. Schedule Your Comparative Market Analysis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</cp:revision>
  <dcterms:modified xsi:type="dcterms:W3CDTF">2018-06-26T20:54:23Z</dcterms:modified>
</cp:coreProperties>
</file>