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  <Default ContentType="image/jpeg" Extension="jpeg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1" Target="ppt/presentation.xml" Type="http://schemas.openxmlformats.org/officeDocument/2006/relationships/officeDocument"/><Relationship Id="rId2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embeddedFontLst>
    <p:embeddedFont>
      <p:font typeface="Roboto"/>
      <p:regular r:id="rId21"/>
      <p:bold r:id="rId22"/>
      <p:italic r:id="rId23"/>
      <p:boldItalic r:id="rId24"/>
    </p:embeddedFont>
    <p:embeddedFont>
      <p:font typeface="PT Sans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Roboto-bold.fntdata"/><Relationship Id="rId21" Type="http://schemas.openxmlformats.org/officeDocument/2006/relationships/font" Target="fonts/Roboto-regular.fntdata"/><Relationship Id="rId24" Type="http://schemas.openxmlformats.org/officeDocument/2006/relationships/font" Target="fonts/Roboto-boldItalic.fntdata"/><Relationship Id="rId23" Type="http://schemas.openxmlformats.org/officeDocument/2006/relationships/font" Target="fonts/Roboto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PTSans-bold.fntdata"/><Relationship Id="rId25" Type="http://schemas.openxmlformats.org/officeDocument/2006/relationships/font" Target="fonts/PTSans-regular.fntdata"/><Relationship Id="rId28" Type="http://schemas.openxmlformats.org/officeDocument/2006/relationships/font" Target="fonts/PTSans-boldItalic.fntdata"/><Relationship Id="rId27" Type="http://schemas.openxmlformats.org/officeDocument/2006/relationships/font" Target="fonts/PTSans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" name="Google Shape;8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0" name="Google Shape;17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5" name="Google Shape;18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6" name="Google Shape;22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5" name="Google Shape;235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4" name="Google Shape;244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4" name="Google Shape;254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" name="Google Shape;9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" name="Google Shape;10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6" name="Google Shape;11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4" name="Google Shape;12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4" name="Google Shape;13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1" name="Google Shape;14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9" name="Google Shape;14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9" name="Google Shape;15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3" name="Google Shape;13;p2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1"/>
          <p:cNvSpPr txBox="1"/>
          <p:nvPr>
            <p:ph idx="1" type="body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63" name="Google Shape;63;p11"/>
          <p:cNvSpPr txBox="1"/>
          <p:nvPr>
            <p:ph idx="2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64" name="Google Shape;64;p1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1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2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2"/>
          <p:cNvSpPr/>
          <p:nvPr>
            <p:ph idx="2" type="pic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12"/>
          <p:cNvSpPr txBox="1"/>
          <p:nvPr>
            <p:ph idx="1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71" name="Google Shape;71;p12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1" type="body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4"/>
          <p:cNvSpPr txBox="1"/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4"/>
          <p:cNvSpPr txBox="1"/>
          <p:nvPr>
            <p:ph idx="1" type="body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" name="Google Shape;83;p1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/>
            </a:lvl1pPr>
            <a:lvl2pPr indent="-30480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/>
            </a:lvl2pPr>
            <a:lvl3pPr indent="-304800" lvl="2" marL="1371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/>
            </a:lvl3pPr>
            <a:lvl4pPr indent="-304800" lvl="3" marL="1828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/>
            </a:lvl4pPr>
            <a:lvl5pPr indent="-304800" lvl="4" marL="22860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/>
            </a:lvl5pPr>
            <a:lvl6pPr indent="-304800" lvl="5" marL="2743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/>
            </a:lvl6pPr>
            <a:lvl7pPr indent="-304800" lvl="6" marL="3200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/>
            </a:lvl7pPr>
            <a:lvl8pPr indent="-304800" lvl="7" marL="3657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/>
            </a:lvl8pPr>
            <a:lvl9pPr indent="-304800" lvl="8" marL="4114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/>
            </a:lvl9pPr>
          </a:lstStyle>
          <a:p/>
        </p:txBody>
      </p:sp>
      <p:sp>
        <p:nvSpPr>
          <p:cNvPr id="17" name="Google Shape;17;p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/>
            </a:lvl1pPr>
            <a:lvl2pPr indent="-30480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/>
            </a:lvl2pPr>
            <a:lvl3pPr indent="-304800" lvl="2" marL="1371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/>
            </a:lvl3pPr>
            <a:lvl4pPr indent="-304800" lvl="3" marL="1828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/>
            </a:lvl4pPr>
            <a:lvl5pPr indent="-304800" lvl="4" marL="22860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/>
            </a:lvl5pPr>
            <a:lvl6pPr indent="-304800" lvl="5" marL="2743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/>
            </a:lvl6pPr>
            <a:lvl7pPr indent="-304800" lvl="6" marL="3200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/>
            </a:lvl7pPr>
            <a:lvl8pPr indent="-304800" lvl="7" marL="3657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/>
            </a:lvl8pPr>
            <a:lvl9pPr indent="-304800" lvl="8" marL="4114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1750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2" name="Google Shape;32;p6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1" type="body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2" type="body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body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5" name="Google Shape;45;p8"/>
          <p:cNvSpPr txBox="1"/>
          <p:nvPr>
            <p:ph idx="2" type="body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7" name="Google Shape;47;p8"/>
          <p:cNvSpPr txBox="1"/>
          <p:nvPr>
            <p:ph idx="4" type="body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9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0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0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10.jpeg" Type="http://schemas.openxmlformats.org/officeDocument/2006/relationships/image"/></Relationships>
</file>

<file path=ppt/slides/_rels/slide10.xml.rels><?xml version="1.0" encoding="UTF-8" standalone="yes" 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media/image16.png" Type="http://schemas.openxmlformats.org/officeDocument/2006/relationships/image"/><Relationship Id="rId4" Target="../media/image12.jpeg" Type="http://schemas.openxmlformats.org/officeDocument/2006/relationships/image"/><Relationship Id="rId5" Target="../media/image11.jpeg" Type="http://schemas.openxmlformats.org/officeDocument/2006/relationships/image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/Relationships>
</file>

<file path=ppt/slides/_rels/slide7.xml.rels><?xml version="1.0" encoding="UTF-8" standalone="yes" 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4.jpeg" Type="http://schemas.openxmlformats.org/officeDocument/2006/relationships/image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/Relationships>
</file>

<file path=ppt/slides/_rels/slide9.xml.rels><?xml version="1.0" encoding="UTF-8" standalone="yes" 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9.xml" Type="http://schemas.openxmlformats.org/officeDocument/2006/relationships/notesSlide"/><Relationship Id="rId3" Target="../media/image6.jpeg" Type="http://schemas.openxmlformats.org/officeDocument/2006/relationships/image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78886" y="-12905"/>
            <a:ext cx="5976000" cy="5167038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5"/>
          <p:cNvSpPr/>
          <p:nvPr/>
        </p:nvSpPr>
        <p:spPr>
          <a:xfrm>
            <a:off x="-7884" y="-17789"/>
            <a:ext cx="6122933" cy="5181690"/>
          </a:xfrm>
          <a:prstGeom prst="rect">
            <a:avLst/>
          </a:prstGeom>
          <a:solidFill>
            <a:srgbClr val="2C5D8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5"/>
          <p:cNvSpPr txBox="1"/>
          <p:nvPr>
            <p:ph idx="4294967295" type="ctrTitle"/>
          </p:nvPr>
        </p:nvSpPr>
        <p:spPr>
          <a:xfrm>
            <a:off x="265036" y="1790264"/>
            <a:ext cx="5015004" cy="56949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Calibri"/>
              <a:buNone/>
            </a:pPr>
            <a:r>
              <a:rPr b="1" i="0" lang="en" sz="5500" u="none" cap="none" strike="noStrik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Listing Address</a:t>
            </a:r>
            <a:endParaRPr b="1" i="0" sz="5500" u="none" cap="none" strike="noStrike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93" name="Google Shape;93;p15"/>
          <p:cNvSpPr txBox="1"/>
          <p:nvPr>
            <p:ph idx="1" type="subTitle"/>
          </p:nvPr>
        </p:nvSpPr>
        <p:spPr>
          <a:xfrm>
            <a:off x="306685" y="2646948"/>
            <a:ext cx="3288631" cy="56949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Listing Presentation for:</a:t>
            </a:r>
            <a:endParaRPr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94" name="Google Shape;94;p15"/>
          <p:cNvSpPr/>
          <p:nvPr/>
        </p:nvSpPr>
        <p:spPr>
          <a:xfrm>
            <a:off x="306669" y="4647325"/>
            <a:ext cx="16119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PRESENTED BY</a:t>
            </a:r>
            <a:r>
              <a:rPr i="0" lang="en" sz="1100" u="none" cap="none" strike="noStrik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:</a:t>
            </a:r>
            <a:r>
              <a:rPr i="1" lang="en" sz="1100" u="none" cap="none" strike="noStrik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endParaRPr i="1" sz="1400" u="none" cap="none" strike="noStrik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95" name="Google Shape;95;p15"/>
          <p:cNvSpPr/>
          <p:nvPr/>
        </p:nvSpPr>
        <p:spPr>
          <a:xfrm>
            <a:off x="401054" y="4554068"/>
            <a:ext cx="5240921" cy="52858"/>
          </a:xfrm>
          <a:prstGeom prst="rect">
            <a:avLst/>
          </a:prstGeom>
          <a:solidFill>
            <a:srgbClr val="A6BD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ahyp="http://schemas.microsoft.com/office/drawing/2018/hyperlinkcolor" xmlns:c="http://schemas.openxmlformats.org/drawingml/2006/chart" xmlns:com="http://schemas.openxmlformats.org/drawingml/2006/compatibility" xmlns:dgm="http://schemas.openxmlformats.org/drawingml/2006/diagram" xmlns:mc="http://schemas.openxmlformats.org/markup-compatibility/2006" xmlns:mv="urn:schemas-microsoft-com:mac:vml" xmlns:o="urn:schemas-microsoft-com:office:office" xmlns:p14="http://schemas.microsoft.com/office/powerpoint/2010/main" xmlns:p15="http://schemas.microsoft.com/office/powerpoint/2012/main" xmlns:pvml="urn:schemas-microsoft-com:office:powerpoint" xmlns:r="http://schemas.openxmlformats.org/officeDocument/2006/relationships" xmlns:v="urn:schemas-microsoft-com:vml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4"/>
          <p:cNvSpPr/>
          <p:nvPr/>
        </p:nvSpPr>
        <p:spPr>
          <a:xfrm>
            <a:off x="401049" y="1288099"/>
            <a:ext cx="3189300" cy="72000"/>
          </a:xfrm>
          <a:prstGeom prst="rect">
            <a:avLst/>
          </a:prstGeom>
          <a:solidFill>
            <a:srgbClr val="A6BDCC"/>
          </a:solidFill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/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cap="none" i="0" strike="noStrike" sz="180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24"/>
          <p:cNvSpPr txBox="1"/>
          <p:nvPr/>
        </p:nvSpPr>
        <p:spPr>
          <a:xfrm>
            <a:off x="781375" y="404927"/>
            <a:ext cx="2943000" cy="8481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rIns="91425" spcFirstLastPara="1" tIns="91425" wrap="square">
            <a:noAutofit/>
          </a:bodyPr>
          <a:lstStyle/>
          <a:p>
            <a:pPr algn="l"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3770F"/>
              </a:buClr>
              <a:buSzPts val="2800"/>
              <a:buFont typeface="Calibri"/>
              <a:buNone/>
            </a:pPr>
            <a:r>
              <a:rPr b="1" cap="none" i="0" lang="en" strike="noStrike" sz="2500" u="none">
                <a:solidFill>
                  <a:srgbClr val="2C5D81"/>
                </a:solidFill>
                <a:latin typeface="PT Sans"/>
                <a:ea typeface="PT Sans"/>
                <a:cs typeface="PT Sans"/>
                <a:sym typeface="PT Sans"/>
              </a:rPr>
              <a:t>Effectively Market the Property</a:t>
            </a:r>
            <a:endParaRPr cap="none" i="0" strike="noStrike" sz="2500" u="none">
              <a:solidFill>
                <a:srgbClr val="2C5D8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74" name="Google Shape;174;p24"/>
          <p:cNvSpPr txBox="1"/>
          <p:nvPr/>
        </p:nvSpPr>
        <p:spPr>
          <a:xfrm>
            <a:off x="158178" y="1417169"/>
            <a:ext cx="2881801" cy="1359363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rIns="91425" spcFirstLastPara="1" tIns="91425" wrap="square">
            <a:normAutofit/>
          </a:bodyPr>
          <a:lstStyle/>
          <a:p>
            <a:pPr algn="l" indent="0" lvl="0" marL="13970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cap="none" i="0" lang="en" strike="noStrike" sz="1300" u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Different buyers like different kinds of listing media. We provide all kinds to appeal to all buyers.</a:t>
            </a:r>
            <a:endParaRPr cap="none" i="0" strike="noStrike" sz="1300" u="non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75" name="Google Shape;175;p24"/>
          <p:cNvSpPr txBox="1"/>
          <p:nvPr/>
        </p:nvSpPr>
        <p:spPr>
          <a:xfrm>
            <a:off x="2923506" y="4423269"/>
            <a:ext cx="5334000" cy="505065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rIns="91425" spcFirstLastPara="1" tIns="91425" wrap="square">
            <a:normAutofit/>
          </a:bodyPr>
          <a:lstStyle/>
          <a:p>
            <a:pPr algn="ctr" indent="0" lvl="0" marL="13970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cap="none" i="0" lang="en" strike="noStrike" sz="900" u="none">
                <a:solidFill>
                  <a:srgbClr val="2C5D81"/>
                </a:solidFill>
                <a:latin typeface="PT Sans"/>
                <a:ea typeface="PT Sans"/>
                <a:cs typeface="PT Sans"/>
                <a:sym typeface="PT Sans"/>
              </a:rPr>
              <a:t>All content, including videos, brochures and more, are published </a:t>
            </a:r>
            <a:r>
              <a:rPr lang="en" sz="900">
                <a:solidFill>
                  <a:srgbClr val="2C5D81"/>
                </a:solidFill>
                <a:latin typeface="PT Sans"/>
                <a:ea typeface="PT Sans"/>
                <a:cs typeface="PT Sans"/>
                <a:sym typeface="PT Sans"/>
              </a:rPr>
              <a:t>on</a:t>
            </a:r>
            <a:r>
              <a:rPr cap="none" i="0" lang="en" strike="noStrike" sz="900" u="none">
                <a:solidFill>
                  <a:srgbClr val="2C5D81"/>
                </a:solidFill>
                <a:latin typeface="PT Sans"/>
                <a:ea typeface="PT Sans"/>
                <a:cs typeface="PT Sans"/>
                <a:sym typeface="PT Sans"/>
              </a:rPr>
              <a:t> a dedicated website for your home and distributed throughout the internet.</a:t>
            </a:r>
            <a:endParaRPr cap="none" i="0" strike="noStrike" sz="1400" u="none">
              <a:solidFill>
                <a:srgbClr val="2C5D8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76" name="Google Shape;176;p24"/>
          <p:cNvSpPr txBox="1"/>
          <p:nvPr/>
        </p:nvSpPr>
        <p:spPr>
          <a:xfrm>
            <a:off x="5547773" y="732647"/>
            <a:ext cx="2746800" cy="11829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rIns="91425" spcFirstLastPara="1" tIns="91425" wrap="square">
            <a:noAutofit/>
          </a:bodyPr>
          <a:lstStyle/>
          <a:p>
            <a:pPr algn="l" indent="0" lvl="0" marL="139700" marR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cap="none" i="0" lang="en" strike="noStrike" sz="1200" u="none">
                <a:solidFill>
                  <a:srgbClr val="2C5D81"/>
                </a:solidFill>
                <a:latin typeface="PT Sans"/>
                <a:ea typeface="PT Sans"/>
                <a:cs typeface="PT Sans"/>
                <a:sym typeface="PT Sans"/>
              </a:rPr>
              <a:t>HD Photography &amp; Videography</a:t>
            </a:r>
            <a:endParaRPr cap="none" i="0" strike="noStrike" sz="900" u="none">
              <a:solidFill>
                <a:srgbClr val="2C5D8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algn="l" indent="0" lvl="0" marL="139700" marR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cap="none" i="0" lang="en" strike="noStrike" sz="900" u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We will showcase your home with large, HD-sized images. Potential buyers can quickly view the gallery or tap for full screen imagery.</a:t>
            </a:r>
            <a:endParaRPr cap="none" i="0" strike="noStrike" sz="900" u="non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77" name="Google Shape;177;p24"/>
          <p:cNvSpPr txBox="1"/>
          <p:nvPr/>
        </p:nvSpPr>
        <p:spPr>
          <a:xfrm>
            <a:off x="3678925" y="2701600"/>
            <a:ext cx="1937100" cy="15897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rIns="91425" spcFirstLastPara="1" tIns="91425" wrap="square">
            <a:noAutofit/>
          </a:bodyPr>
          <a:lstStyle/>
          <a:p>
            <a:pPr algn="l" indent="0" lvl="0" marL="139700" marR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en" sz="1200">
                <a:solidFill>
                  <a:srgbClr val="2C5D81"/>
                </a:solidFill>
                <a:latin typeface="PT Sans"/>
                <a:ea typeface="PT Sans"/>
                <a:cs typeface="PT Sans"/>
                <a:sym typeface="PT Sans"/>
              </a:rPr>
              <a:t>Home Staging</a:t>
            </a:r>
            <a:endParaRPr b="1" sz="1200">
              <a:solidFill>
                <a:srgbClr val="2C5D8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algn="l" indent="0" lvl="0" marL="139700" marR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" sz="9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Intentionally prepare a home’s furnishings, art, and overall appearance to appeal to specific real estate buyers and let them envision themselves living in the property.</a:t>
            </a:r>
            <a:endParaRPr cap="none" i="0" strike="noStrike" sz="900" u="non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78" name="Google Shape;178;p24"/>
          <p:cNvSpPr txBox="1"/>
          <p:nvPr/>
        </p:nvSpPr>
        <p:spPr>
          <a:xfrm>
            <a:off x="7223110" y="2738223"/>
            <a:ext cx="1798200" cy="10239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rIns="91425" spcFirstLastPara="1" tIns="91425" wrap="square">
            <a:normAutofit fontScale="92500" lnSpcReduction="20000"/>
          </a:bodyPr>
          <a:lstStyle/>
          <a:p>
            <a:pPr algn="l" indent="0" lvl="0" marL="139700" marR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6666"/>
              <a:buFont typeface="Arial"/>
              <a:buNone/>
            </a:pPr>
            <a:r>
              <a:rPr b="1" lang="en" sz="1200">
                <a:solidFill>
                  <a:srgbClr val="2C5D81"/>
                </a:solidFill>
                <a:latin typeface="PT Sans"/>
                <a:ea typeface="PT Sans"/>
                <a:cs typeface="PT Sans"/>
                <a:sym typeface="PT Sans"/>
              </a:rPr>
              <a:t>Direct Marketing</a:t>
            </a:r>
            <a:endParaRPr cap="none" i="0" strike="noStrike" sz="1400" u="none">
              <a:solidFill>
                <a:srgbClr val="2C5D8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algn="l" indent="0" lvl="0" marL="139700" marR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47368"/>
              <a:buFont typeface="Arial"/>
              <a:buNone/>
            </a:pPr>
            <a:r>
              <a:rPr lang="en" sz="95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Incorporate traditional marketing strategies, like sending postcards, direct mail, and host an open house to capture more leads.</a:t>
            </a:r>
            <a:endParaRPr cap="none" i="0" strike="noStrike" sz="950" u="non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179" name="Google Shape;179;p24"/>
          <p:cNvPicPr preferRelativeResize="0"/>
          <p:nvPr/>
        </p:nvPicPr>
        <p:blipFill rotWithShape="1">
          <a:blip r:embed="rId3">
            <a:alphaModFix/>
          </a:blip>
          <a:srcRect l="15"/>
          <a:stretch/>
        </p:blipFill>
        <p:spPr>
          <a:xfrm>
            <a:off x="4200525" y="404925"/>
            <a:ext cx="1568675" cy="167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07131" y="2367182"/>
            <a:ext cx="1618575" cy="161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90500" y="2187588"/>
            <a:ext cx="1798175" cy="1798175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4"/>
          <p:cNvSpPr txBox="1"/>
          <p:nvPr/>
        </p:nvSpPr>
        <p:spPr>
          <a:xfrm>
            <a:off x="321784" y="337825"/>
            <a:ext cx="459600" cy="5727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rIns="91425" spcFirstLastPara="1" tIns="91425" wrap="square">
            <a:noAutofit/>
          </a:bodyPr>
          <a:lstStyle/>
          <a:p>
            <a:pPr algn="l"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3770F"/>
              </a:buClr>
              <a:buSzPts val="2800"/>
              <a:buFont typeface="Calibri"/>
              <a:buNone/>
            </a:pPr>
            <a:r>
              <a:rPr b="1" lang="en" sz="4800">
                <a:solidFill>
                  <a:srgbClr val="2C5D81"/>
                </a:solidFill>
                <a:latin typeface="PT Sans"/>
                <a:ea typeface="PT Sans"/>
                <a:cs typeface="PT Sans"/>
                <a:sym typeface="PT Sans"/>
              </a:rPr>
              <a:t>3</a:t>
            </a:r>
            <a:endParaRPr cap="none" i="0" strike="noStrike" sz="4800" u="none">
              <a:solidFill>
                <a:srgbClr val="2C5D8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5"/>
          <p:cNvSpPr/>
          <p:nvPr/>
        </p:nvSpPr>
        <p:spPr>
          <a:xfrm>
            <a:off x="311697" y="922725"/>
            <a:ext cx="4932300" cy="54900"/>
          </a:xfrm>
          <a:prstGeom prst="rect">
            <a:avLst/>
          </a:prstGeom>
          <a:solidFill>
            <a:srgbClr val="A6BD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25"/>
          <p:cNvSpPr txBox="1"/>
          <p:nvPr>
            <p:ph type="title"/>
          </p:nvPr>
        </p:nvSpPr>
        <p:spPr>
          <a:xfrm>
            <a:off x="940150" y="286825"/>
            <a:ext cx="4697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3770F"/>
              </a:buClr>
              <a:buSzPts val="2800"/>
              <a:buFont typeface="Calibri"/>
              <a:buNone/>
            </a:pPr>
            <a:r>
              <a:rPr b="1" lang="en" sz="2500">
                <a:solidFill>
                  <a:srgbClr val="2C5D81"/>
                </a:solidFill>
                <a:latin typeface="PT Sans"/>
                <a:ea typeface="PT Sans"/>
                <a:cs typeface="PT Sans"/>
                <a:sym typeface="PT Sans"/>
              </a:rPr>
              <a:t>Advertise on Major Platforms</a:t>
            </a:r>
            <a:endParaRPr sz="2500">
              <a:solidFill>
                <a:srgbClr val="2C5D8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89" name="Google Shape;189;p25"/>
          <p:cNvSpPr txBox="1"/>
          <p:nvPr/>
        </p:nvSpPr>
        <p:spPr>
          <a:xfrm>
            <a:off x="311700" y="1040825"/>
            <a:ext cx="8837100" cy="4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i="0" lang="en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We help you stand out from the crowd to sell quickly, efficiently, and for the most amount of money.</a:t>
            </a:r>
            <a:endParaRPr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0" lvl="0" marL="1397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i="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grpSp>
        <p:nvGrpSpPr>
          <p:cNvPr id="190" name="Google Shape;190;p25"/>
          <p:cNvGrpSpPr/>
          <p:nvPr/>
        </p:nvGrpSpPr>
        <p:grpSpPr>
          <a:xfrm>
            <a:off x="881764" y="1818337"/>
            <a:ext cx="2920852" cy="1081929"/>
            <a:chOff x="323500" y="1170475"/>
            <a:chExt cx="3362713" cy="1289700"/>
          </a:xfrm>
        </p:grpSpPr>
        <p:sp>
          <p:nvSpPr>
            <p:cNvPr id="191" name="Google Shape;191;p25"/>
            <p:cNvSpPr txBox="1"/>
            <p:nvPr/>
          </p:nvSpPr>
          <p:spPr>
            <a:xfrm>
              <a:off x="323500" y="1170475"/>
              <a:ext cx="2124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" sz="1200">
                  <a:solidFill>
                    <a:srgbClr val="2B3B47"/>
                  </a:solidFill>
                  <a:latin typeface="PT Sans"/>
                  <a:ea typeface="PT Sans"/>
                  <a:cs typeface="PT Sans"/>
                  <a:sym typeface="PT Sans"/>
                </a:rPr>
                <a:t>Local</a:t>
              </a:r>
              <a:r>
                <a:rPr b="1" lang="en" sz="1200">
                  <a:solidFill>
                    <a:srgbClr val="2B3B47"/>
                  </a:solidFill>
                  <a:latin typeface="PT Sans"/>
                  <a:ea typeface="PT Sans"/>
                  <a:cs typeface="PT Sans"/>
                  <a:sym typeface="PT Sans"/>
                </a:rPr>
                <a:t> Multiple Listing Site (MLS)</a:t>
              </a:r>
              <a:endParaRPr b="1" sz="800">
                <a:solidFill>
                  <a:srgbClr val="2B3B47"/>
                </a:solidFill>
                <a:latin typeface="PT Sans"/>
                <a:ea typeface="PT Sans"/>
                <a:cs typeface="PT Sans"/>
                <a:sym typeface="PT Sans"/>
              </a:endParaRPr>
            </a:p>
          </p:txBody>
        </p:sp>
        <p:cxnSp>
          <p:nvCxnSpPr>
            <p:cNvPr id="192" name="Google Shape;192;p25"/>
            <p:cNvCxnSpPr/>
            <p:nvPr/>
          </p:nvCxnSpPr>
          <p:spPr>
            <a:xfrm rot="10800000">
              <a:off x="2641913" y="1831625"/>
              <a:ext cx="1044300" cy="0"/>
            </a:xfrm>
            <a:prstGeom prst="straightConnector1">
              <a:avLst/>
            </a:prstGeom>
            <a:noFill/>
            <a:ln cap="flat" cmpd="sng" w="9525">
              <a:solidFill>
                <a:srgbClr val="0E65F0"/>
              </a:solidFill>
              <a:prstDash val="solid"/>
              <a:round/>
              <a:headEnd len="sm" w="sm" type="none"/>
              <a:tailEnd len="med" w="med" type="oval"/>
            </a:ln>
          </p:spPr>
        </p:cxnSp>
      </p:grpSp>
      <p:grpSp>
        <p:nvGrpSpPr>
          <p:cNvPr id="193" name="Google Shape;193;p25"/>
          <p:cNvGrpSpPr/>
          <p:nvPr/>
        </p:nvGrpSpPr>
        <p:grpSpPr>
          <a:xfrm>
            <a:off x="881764" y="3209065"/>
            <a:ext cx="3152508" cy="1081929"/>
            <a:chOff x="323500" y="2828275"/>
            <a:chExt cx="3629413" cy="1289700"/>
          </a:xfrm>
        </p:grpSpPr>
        <p:sp>
          <p:nvSpPr>
            <p:cNvPr id="194" name="Google Shape;194;p25"/>
            <p:cNvSpPr txBox="1"/>
            <p:nvPr/>
          </p:nvSpPr>
          <p:spPr>
            <a:xfrm>
              <a:off x="323500" y="2828275"/>
              <a:ext cx="2124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" sz="1200">
                  <a:solidFill>
                    <a:srgbClr val="404F71"/>
                  </a:solidFill>
                  <a:latin typeface="PT Sans"/>
                  <a:ea typeface="PT Sans"/>
                  <a:cs typeface="PT Sans"/>
                  <a:sym typeface="PT Sans"/>
                </a:rPr>
                <a:t>Website and Landing Pages</a:t>
              </a:r>
              <a:endParaRPr b="1" sz="800">
                <a:solidFill>
                  <a:srgbClr val="404F71"/>
                </a:solidFill>
                <a:latin typeface="PT Sans"/>
                <a:ea typeface="PT Sans"/>
                <a:cs typeface="PT Sans"/>
                <a:sym typeface="PT Sans"/>
              </a:endParaRPr>
            </a:p>
          </p:txBody>
        </p:sp>
        <p:cxnSp>
          <p:nvCxnSpPr>
            <p:cNvPr id="195" name="Google Shape;195;p25"/>
            <p:cNvCxnSpPr/>
            <p:nvPr/>
          </p:nvCxnSpPr>
          <p:spPr>
            <a:xfrm rot="10800000">
              <a:off x="2641913" y="3489425"/>
              <a:ext cx="1311000" cy="0"/>
            </a:xfrm>
            <a:prstGeom prst="straightConnector1">
              <a:avLst/>
            </a:prstGeom>
            <a:noFill/>
            <a:ln cap="flat" cmpd="sng" w="9525">
              <a:solidFill>
                <a:srgbClr val="0D5DDF"/>
              </a:solidFill>
              <a:prstDash val="solid"/>
              <a:round/>
              <a:headEnd len="sm" w="sm" type="none"/>
              <a:tailEnd len="med" w="med" type="oval"/>
            </a:ln>
          </p:spPr>
        </p:cxnSp>
      </p:grpSp>
      <p:grpSp>
        <p:nvGrpSpPr>
          <p:cNvPr id="196" name="Google Shape;196;p25"/>
          <p:cNvGrpSpPr/>
          <p:nvPr/>
        </p:nvGrpSpPr>
        <p:grpSpPr>
          <a:xfrm>
            <a:off x="5126026" y="1725953"/>
            <a:ext cx="3136211" cy="1081929"/>
            <a:chOff x="5209825" y="1060350"/>
            <a:chExt cx="3610650" cy="1289700"/>
          </a:xfrm>
        </p:grpSpPr>
        <p:sp>
          <p:nvSpPr>
            <p:cNvPr id="197" name="Google Shape;197;p25"/>
            <p:cNvSpPr txBox="1"/>
            <p:nvPr/>
          </p:nvSpPr>
          <p:spPr>
            <a:xfrm>
              <a:off x="6696475" y="1060350"/>
              <a:ext cx="2124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" sz="1200">
                  <a:solidFill>
                    <a:srgbClr val="2C5D81"/>
                  </a:solidFill>
                  <a:latin typeface="PT Sans"/>
                  <a:ea typeface="PT Sans"/>
                  <a:cs typeface="PT Sans"/>
                  <a:sym typeface="PT Sans"/>
                </a:rPr>
                <a:t>Internet Platforms</a:t>
              </a:r>
              <a:endParaRPr b="1" sz="800">
                <a:solidFill>
                  <a:srgbClr val="2C5D81"/>
                </a:solidFill>
                <a:latin typeface="PT Sans"/>
                <a:ea typeface="PT Sans"/>
                <a:cs typeface="PT Sans"/>
                <a:sym typeface="PT Sans"/>
              </a:endParaRPr>
            </a:p>
          </p:txBody>
        </p:sp>
        <p:cxnSp>
          <p:nvCxnSpPr>
            <p:cNvPr id="198" name="Google Shape;198;p25"/>
            <p:cNvCxnSpPr/>
            <p:nvPr/>
          </p:nvCxnSpPr>
          <p:spPr>
            <a:xfrm>
              <a:off x="5209825" y="1705200"/>
              <a:ext cx="1286700" cy="0"/>
            </a:xfrm>
            <a:prstGeom prst="straightConnector1">
              <a:avLst/>
            </a:prstGeom>
            <a:noFill/>
            <a:ln cap="flat" cmpd="sng" w="9525">
              <a:solidFill>
                <a:srgbClr val="0944A1"/>
              </a:solidFill>
              <a:prstDash val="solid"/>
              <a:round/>
              <a:headEnd len="sm" w="sm" type="none"/>
              <a:tailEnd len="med" w="med" type="oval"/>
            </a:ln>
          </p:spPr>
        </p:cxnSp>
      </p:grpSp>
      <p:grpSp>
        <p:nvGrpSpPr>
          <p:cNvPr id="199" name="Google Shape;199;p25"/>
          <p:cNvGrpSpPr/>
          <p:nvPr/>
        </p:nvGrpSpPr>
        <p:grpSpPr>
          <a:xfrm>
            <a:off x="5126026" y="3370281"/>
            <a:ext cx="3136211" cy="1081929"/>
            <a:chOff x="5209825" y="3020450"/>
            <a:chExt cx="3610650" cy="1289700"/>
          </a:xfrm>
        </p:grpSpPr>
        <p:sp>
          <p:nvSpPr>
            <p:cNvPr id="200" name="Google Shape;200;p25"/>
            <p:cNvSpPr txBox="1"/>
            <p:nvPr/>
          </p:nvSpPr>
          <p:spPr>
            <a:xfrm>
              <a:off x="6696475" y="3020450"/>
              <a:ext cx="2124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" sz="1200">
                  <a:solidFill>
                    <a:srgbClr val="678EA7"/>
                  </a:solidFill>
                  <a:latin typeface="PT Sans"/>
                  <a:ea typeface="PT Sans"/>
                  <a:cs typeface="PT Sans"/>
                  <a:sym typeface="PT Sans"/>
                </a:rPr>
                <a:t>Social Media Platforms</a:t>
              </a:r>
              <a:endParaRPr b="1" sz="800">
                <a:solidFill>
                  <a:srgbClr val="678EA7"/>
                </a:solidFill>
                <a:latin typeface="PT Sans"/>
                <a:ea typeface="PT Sans"/>
                <a:cs typeface="PT Sans"/>
                <a:sym typeface="PT Sans"/>
              </a:endParaRPr>
            </a:p>
          </p:txBody>
        </p:sp>
        <p:cxnSp>
          <p:nvCxnSpPr>
            <p:cNvPr id="201" name="Google Shape;201;p25"/>
            <p:cNvCxnSpPr/>
            <p:nvPr/>
          </p:nvCxnSpPr>
          <p:spPr>
            <a:xfrm>
              <a:off x="5209825" y="3648300"/>
              <a:ext cx="1286700" cy="0"/>
            </a:xfrm>
            <a:prstGeom prst="straightConnector1">
              <a:avLst/>
            </a:prstGeom>
            <a:noFill/>
            <a:ln cap="flat" cmpd="sng" w="9525">
              <a:solidFill>
                <a:srgbClr val="0C58D3"/>
              </a:solidFill>
              <a:prstDash val="solid"/>
              <a:round/>
              <a:headEnd len="sm" w="sm" type="none"/>
              <a:tailEnd len="med" w="med" type="oval"/>
            </a:ln>
          </p:spPr>
        </p:cxnSp>
      </p:grpSp>
      <p:grpSp>
        <p:nvGrpSpPr>
          <p:cNvPr id="202" name="Google Shape;202;p25"/>
          <p:cNvGrpSpPr/>
          <p:nvPr/>
        </p:nvGrpSpPr>
        <p:grpSpPr>
          <a:xfrm>
            <a:off x="2935999" y="1450533"/>
            <a:ext cx="3273034" cy="3166440"/>
            <a:chOff x="2675582" y="676586"/>
            <a:chExt cx="3793942" cy="3790328"/>
          </a:xfrm>
        </p:grpSpPr>
        <p:sp>
          <p:nvSpPr>
            <p:cNvPr id="203" name="Google Shape;203;p25"/>
            <p:cNvSpPr/>
            <p:nvPr/>
          </p:nvSpPr>
          <p:spPr>
            <a:xfrm rot="-7199815">
              <a:off x="3183352" y="1184485"/>
              <a:ext cx="2774659" cy="2774659"/>
            </a:xfrm>
            <a:prstGeom prst="blockArc">
              <a:avLst>
                <a:gd fmla="val 12622480" name="adj1"/>
                <a:gd fmla="val 18176457" name="adj2"/>
                <a:gd fmla="val 20786" name="adj3"/>
              </a:avLst>
            </a:prstGeom>
            <a:solidFill>
              <a:srgbClr val="404F7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25"/>
            <p:cNvSpPr/>
            <p:nvPr/>
          </p:nvSpPr>
          <p:spPr>
            <a:xfrm rot="-1799815">
              <a:off x="3183352" y="1184357"/>
              <a:ext cx="2774659" cy="2774659"/>
            </a:xfrm>
            <a:prstGeom prst="blockArc">
              <a:avLst>
                <a:gd fmla="val 12622480" name="adj1"/>
                <a:gd fmla="val 18176457" name="adj2"/>
                <a:gd fmla="val 20786" name="adj3"/>
              </a:avLst>
            </a:prstGeom>
            <a:solidFill>
              <a:srgbClr val="2B3B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25"/>
            <p:cNvSpPr/>
            <p:nvPr/>
          </p:nvSpPr>
          <p:spPr>
            <a:xfrm rot="3600185">
              <a:off x="3187094" y="1184439"/>
              <a:ext cx="2774659" cy="2774659"/>
            </a:xfrm>
            <a:prstGeom prst="blockArc">
              <a:avLst>
                <a:gd fmla="val 12564381" name="adj1"/>
                <a:gd fmla="val 18346131" name="adj2"/>
                <a:gd fmla="val 20844" name="adj3"/>
              </a:avLst>
            </a:prstGeom>
            <a:solidFill>
              <a:srgbClr val="2C5D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25"/>
            <p:cNvSpPr/>
            <p:nvPr/>
          </p:nvSpPr>
          <p:spPr>
            <a:xfrm rot="9000185">
              <a:off x="3185977" y="1184485"/>
              <a:ext cx="2774659" cy="2774659"/>
            </a:xfrm>
            <a:prstGeom prst="blockArc">
              <a:avLst>
                <a:gd fmla="val 12622480" name="adj1"/>
                <a:gd fmla="val 18081133" name="adj2"/>
                <a:gd fmla="val 20809" name="adj3"/>
              </a:avLst>
            </a:prstGeom>
            <a:solidFill>
              <a:srgbClr val="678E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07" name="Google Shape;207;p25"/>
            <p:cNvGrpSpPr/>
            <p:nvPr/>
          </p:nvGrpSpPr>
          <p:grpSpPr>
            <a:xfrm rot="5400000">
              <a:off x="5379663" y="2278951"/>
              <a:ext cx="585001" cy="585472"/>
              <a:chOff x="1967628" y="812211"/>
              <a:chExt cx="588000" cy="588000"/>
            </a:xfrm>
          </p:grpSpPr>
          <p:sp>
            <p:nvSpPr>
              <p:cNvPr id="208" name="Google Shape;208;p25"/>
              <p:cNvSpPr/>
              <p:nvPr/>
            </p:nvSpPr>
            <p:spPr>
              <a:xfrm rot="39023">
                <a:off x="1970909" y="815492"/>
                <a:ext cx="581437" cy="581437"/>
              </a:xfrm>
              <a:prstGeom prst="pie">
                <a:avLst>
                  <a:gd fmla="val 6190354" name="adj1"/>
                  <a:gd fmla="val 14996165" name="adj2"/>
                </a:avLst>
              </a:prstGeom>
              <a:solidFill>
                <a:srgbClr val="678EA7"/>
              </a:solidFill>
              <a:ln>
                <a:noFill/>
              </a:ln>
              <a:effectLst>
                <a:outerShdw blurRad="142875" rotWithShape="0" algn="bl">
                  <a:srgbClr val="000000">
                    <a:alpha val="43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9" name="Google Shape;209;p25"/>
              <p:cNvSpPr/>
              <p:nvPr/>
            </p:nvSpPr>
            <p:spPr>
              <a:xfrm rot="10800000">
                <a:off x="1970875" y="815525"/>
                <a:ext cx="581400" cy="581400"/>
              </a:xfrm>
              <a:prstGeom prst="pie">
                <a:avLst>
                  <a:gd fmla="val 4028252" name="adj1"/>
                  <a:gd fmla="val 17183677" name="adj2"/>
                </a:avLst>
              </a:prstGeom>
              <a:solidFill>
                <a:srgbClr val="678EA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0" name="Google Shape;210;p25"/>
            <p:cNvGrpSpPr/>
            <p:nvPr/>
          </p:nvGrpSpPr>
          <p:grpSpPr>
            <a:xfrm rot="10800000">
              <a:off x="4280821" y="3378436"/>
              <a:ext cx="585001" cy="582264"/>
              <a:chOff x="1967515" y="815525"/>
              <a:chExt cx="588000" cy="584779"/>
            </a:xfrm>
          </p:grpSpPr>
          <p:sp>
            <p:nvSpPr>
              <p:cNvPr id="211" name="Google Shape;211;p25"/>
              <p:cNvSpPr/>
              <p:nvPr/>
            </p:nvSpPr>
            <p:spPr>
              <a:xfrm rot="39023">
                <a:off x="1970797" y="825185"/>
                <a:ext cx="581437" cy="571838"/>
              </a:xfrm>
              <a:prstGeom prst="pie">
                <a:avLst>
                  <a:gd fmla="val 6190354" name="adj1"/>
                  <a:gd fmla="val 14996165" name="adj2"/>
                </a:avLst>
              </a:prstGeom>
              <a:solidFill>
                <a:srgbClr val="404F71"/>
              </a:solidFill>
              <a:ln>
                <a:noFill/>
              </a:ln>
              <a:effectLst>
                <a:outerShdw blurRad="142875" rotWithShape="0" algn="bl">
                  <a:srgbClr val="000000">
                    <a:alpha val="43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" name="Google Shape;212;p25"/>
              <p:cNvSpPr/>
              <p:nvPr/>
            </p:nvSpPr>
            <p:spPr>
              <a:xfrm rot="10800000">
                <a:off x="1970875" y="815525"/>
                <a:ext cx="581400" cy="581400"/>
              </a:xfrm>
              <a:prstGeom prst="pie">
                <a:avLst>
                  <a:gd fmla="val 4028252" name="adj1"/>
                  <a:gd fmla="val 17183677" name="adj2"/>
                </a:avLst>
              </a:prstGeom>
              <a:solidFill>
                <a:srgbClr val="404F7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3" name="Google Shape;213;p25"/>
            <p:cNvGrpSpPr/>
            <p:nvPr/>
          </p:nvGrpSpPr>
          <p:grpSpPr>
            <a:xfrm rot="-5400000">
              <a:off x="3179922" y="2281478"/>
              <a:ext cx="585001" cy="585472"/>
              <a:chOff x="1967628" y="812211"/>
              <a:chExt cx="588000" cy="588000"/>
            </a:xfrm>
          </p:grpSpPr>
          <p:sp>
            <p:nvSpPr>
              <p:cNvPr id="214" name="Google Shape;214;p25"/>
              <p:cNvSpPr/>
              <p:nvPr/>
            </p:nvSpPr>
            <p:spPr>
              <a:xfrm rot="39023">
                <a:off x="1970909" y="815492"/>
                <a:ext cx="581437" cy="581437"/>
              </a:xfrm>
              <a:prstGeom prst="pie">
                <a:avLst>
                  <a:gd fmla="val 6190354" name="adj1"/>
                  <a:gd fmla="val 14996165" name="adj2"/>
                </a:avLst>
              </a:prstGeom>
              <a:solidFill>
                <a:srgbClr val="2B3B47"/>
              </a:solidFill>
              <a:ln>
                <a:noFill/>
              </a:ln>
              <a:effectLst>
                <a:outerShdw blurRad="142875" rotWithShape="0" algn="bl">
                  <a:srgbClr val="000000">
                    <a:alpha val="43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5" name="Google Shape;215;p25"/>
              <p:cNvSpPr/>
              <p:nvPr/>
            </p:nvSpPr>
            <p:spPr>
              <a:xfrm rot="10800000">
                <a:off x="1970875" y="815525"/>
                <a:ext cx="581400" cy="581400"/>
              </a:xfrm>
              <a:prstGeom prst="pie">
                <a:avLst>
                  <a:gd fmla="val 4028252" name="adj1"/>
                  <a:gd fmla="val 17183677" name="adj2"/>
                </a:avLst>
              </a:prstGeom>
              <a:solidFill>
                <a:srgbClr val="2B3B4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16" name="Google Shape;216;p25"/>
            <p:cNvSpPr txBox="1"/>
            <p:nvPr/>
          </p:nvSpPr>
          <p:spPr>
            <a:xfrm>
              <a:off x="3214513" y="2360618"/>
              <a:ext cx="507900" cy="266100"/>
            </a:xfrm>
            <a:prstGeom prst="rect">
              <a:avLst/>
            </a:prstGeom>
            <a:solidFill>
              <a:srgbClr val="2B3B47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01</a:t>
              </a:r>
              <a:endParaRPr b="1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7" name="Google Shape;217;p25"/>
            <p:cNvSpPr txBox="1"/>
            <p:nvPr/>
          </p:nvSpPr>
          <p:spPr>
            <a:xfrm>
              <a:off x="4159095" y="3460301"/>
              <a:ext cx="507900" cy="266100"/>
            </a:xfrm>
            <a:prstGeom prst="rect">
              <a:avLst/>
            </a:prstGeom>
            <a:solidFill>
              <a:srgbClr val="404F71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02</a:t>
              </a:r>
              <a:endParaRPr b="1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8" name="Google Shape;218;p25"/>
            <p:cNvSpPr txBox="1"/>
            <p:nvPr/>
          </p:nvSpPr>
          <p:spPr>
            <a:xfrm>
              <a:off x="5419402" y="2451831"/>
              <a:ext cx="507900" cy="266100"/>
            </a:xfrm>
            <a:prstGeom prst="rect">
              <a:avLst/>
            </a:prstGeom>
            <a:solidFill>
              <a:srgbClr val="678EA7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03</a:t>
              </a:r>
              <a:endParaRPr b="1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219" name="Google Shape;219;p25"/>
            <p:cNvGrpSpPr/>
            <p:nvPr/>
          </p:nvGrpSpPr>
          <p:grpSpPr>
            <a:xfrm>
              <a:off x="4261689" y="1180926"/>
              <a:ext cx="585001" cy="585530"/>
              <a:chOff x="1967628" y="812211"/>
              <a:chExt cx="588000" cy="588000"/>
            </a:xfrm>
          </p:grpSpPr>
          <p:sp>
            <p:nvSpPr>
              <p:cNvPr id="220" name="Google Shape;220;p25"/>
              <p:cNvSpPr/>
              <p:nvPr/>
            </p:nvSpPr>
            <p:spPr>
              <a:xfrm rot="39023">
                <a:off x="1970909" y="815492"/>
                <a:ext cx="581437" cy="581437"/>
              </a:xfrm>
              <a:prstGeom prst="pie">
                <a:avLst>
                  <a:gd fmla="val 6190354" name="adj1"/>
                  <a:gd fmla="val 14996165" name="adj2"/>
                </a:avLst>
              </a:prstGeom>
              <a:solidFill>
                <a:srgbClr val="2C5D81"/>
              </a:solidFill>
              <a:ln>
                <a:noFill/>
              </a:ln>
              <a:effectLst>
                <a:outerShdw blurRad="142875" rotWithShape="0" algn="bl">
                  <a:srgbClr val="000000">
                    <a:alpha val="43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" name="Google Shape;221;p25"/>
              <p:cNvSpPr/>
              <p:nvPr/>
            </p:nvSpPr>
            <p:spPr>
              <a:xfrm rot="10800000">
                <a:off x="1970875" y="815525"/>
                <a:ext cx="581400" cy="581400"/>
              </a:xfrm>
              <a:prstGeom prst="pie">
                <a:avLst>
                  <a:gd fmla="val 4028252" name="adj1"/>
                  <a:gd fmla="val 17183677" name="adj2"/>
                </a:avLst>
              </a:prstGeom>
              <a:solidFill>
                <a:srgbClr val="2C5D8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22" name="Google Shape;222;p25"/>
            <p:cNvSpPr txBox="1"/>
            <p:nvPr/>
          </p:nvSpPr>
          <p:spPr>
            <a:xfrm>
              <a:off x="4335750" y="1254446"/>
              <a:ext cx="507900" cy="266100"/>
            </a:xfrm>
            <a:prstGeom prst="rect">
              <a:avLst/>
            </a:prstGeom>
            <a:solidFill>
              <a:srgbClr val="2C5D81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04</a:t>
              </a:r>
              <a:endParaRPr b="1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23" name="Google Shape;223;p25"/>
          <p:cNvSpPr txBox="1"/>
          <p:nvPr/>
        </p:nvSpPr>
        <p:spPr>
          <a:xfrm>
            <a:off x="321784" y="167000"/>
            <a:ext cx="459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3770F"/>
              </a:buClr>
              <a:buSzPts val="2800"/>
              <a:buFont typeface="Calibri"/>
              <a:buNone/>
            </a:pPr>
            <a:r>
              <a:rPr b="1" lang="en" sz="4800">
                <a:solidFill>
                  <a:srgbClr val="2C5D81"/>
                </a:solidFill>
                <a:latin typeface="PT Sans"/>
                <a:ea typeface="PT Sans"/>
                <a:cs typeface="PT Sans"/>
                <a:sym typeface="PT Sans"/>
              </a:rPr>
              <a:t>4</a:t>
            </a:r>
            <a:endParaRPr i="0" sz="4800" u="none" cap="none" strike="noStrike">
              <a:solidFill>
                <a:srgbClr val="2C5D8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6"/>
          <p:cNvSpPr/>
          <p:nvPr/>
        </p:nvSpPr>
        <p:spPr>
          <a:xfrm>
            <a:off x="401053" y="1288093"/>
            <a:ext cx="5311942" cy="53275"/>
          </a:xfrm>
          <a:prstGeom prst="rect">
            <a:avLst/>
          </a:prstGeom>
          <a:solidFill>
            <a:srgbClr val="A6BD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9" name="Google Shape;229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11046" y="0"/>
            <a:ext cx="6032954" cy="5159876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26"/>
          <p:cNvSpPr txBox="1"/>
          <p:nvPr>
            <p:ph idx="2" type="body"/>
          </p:nvPr>
        </p:nvSpPr>
        <p:spPr>
          <a:xfrm>
            <a:off x="0" y="1417175"/>
            <a:ext cx="30411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C5D81"/>
              </a:buClr>
              <a:buSzPts val="1500"/>
              <a:buFont typeface="PT Sans"/>
              <a:buChar char="●"/>
            </a:pPr>
            <a:r>
              <a:rPr lang="en" sz="1500">
                <a:latin typeface="PT Sans"/>
                <a:ea typeface="PT Sans"/>
                <a:cs typeface="PT Sans"/>
                <a:sym typeface="PT Sans"/>
              </a:rPr>
              <a:t>Determine times/dates for open houses</a:t>
            </a:r>
            <a:endParaRPr sz="1500">
              <a:latin typeface="PT Sans"/>
              <a:ea typeface="PT Sans"/>
              <a:cs typeface="PT Sans"/>
              <a:sym typeface="PT Sans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C5D81"/>
              </a:buClr>
              <a:buSzPts val="1500"/>
              <a:buFont typeface="PT Sans"/>
              <a:buChar char="●"/>
            </a:pPr>
            <a:r>
              <a:rPr lang="en" sz="1500">
                <a:latin typeface="PT Sans"/>
                <a:ea typeface="PT Sans"/>
                <a:cs typeface="PT Sans"/>
                <a:sym typeface="PT Sans"/>
              </a:rPr>
              <a:t>Discuss access to property that comfortably suits your schedule</a:t>
            </a:r>
            <a:endParaRPr sz="1500">
              <a:latin typeface="PT Sans"/>
              <a:ea typeface="PT Sans"/>
              <a:cs typeface="PT Sans"/>
              <a:sym typeface="PT Sans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C5D81"/>
              </a:buClr>
              <a:buSzPts val="1500"/>
              <a:buFont typeface="PT Sans"/>
              <a:buChar char="●"/>
            </a:pPr>
            <a:r>
              <a:rPr lang="en" sz="1500">
                <a:latin typeface="PT Sans"/>
                <a:ea typeface="PT Sans"/>
                <a:cs typeface="PT Sans"/>
                <a:sym typeface="PT Sans"/>
              </a:rPr>
              <a:t>What I will do during open houses and showings</a:t>
            </a:r>
            <a:endParaRPr sz="1500">
              <a:latin typeface="PT Sans"/>
              <a:ea typeface="PT Sans"/>
              <a:cs typeface="PT Sans"/>
              <a:sym typeface="PT Sans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300"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31" name="Google Shape;231;p26"/>
          <p:cNvSpPr txBox="1"/>
          <p:nvPr/>
        </p:nvSpPr>
        <p:spPr>
          <a:xfrm>
            <a:off x="781375" y="408365"/>
            <a:ext cx="3438900" cy="8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3770F"/>
              </a:buClr>
              <a:buSzPts val="2800"/>
              <a:buFont typeface="Calibri"/>
              <a:buNone/>
            </a:pPr>
            <a:r>
              <a:rPr b="1" i="0" lang="en" sz="2500" u="none" cap="none" strike="noStrike">
                <a:solidFill>
                  <a:srgbClr val="2C5D81"/>
                </a:solidFill>
                <a:latin typeface="PT Sans"/>
                <a:ea typeface="PT Sans"/>
                <a:cs typeface="PT Sans"/>
                <a:sym typeface="PT Sans"/>
              </a:rPr>
              <a:t>Showings &amp;</a:t>
            </a:r>
            <a:endParaRPr i="0" sz="1400" u="none" cap="none" strike="noStrike">
              <a:solidFill>
                <a:srgbClr val="2C5D8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3770F"/>
              </a:buClr>
              <a:buSzPts val="2800"/>
              <a:buFont typeface="Calibri"/>
              <a:buNone/>
            </a:pPr>
            <a:r>
              <a:rPr b="1" i="0" lang="en" sz="2500" u="none" cap="none" strike="noStrike">
                <a:solidFill>
                  <a:srgbClr val="2C5D81"/>
                </a:solidFill>
                <a:latin typeface="PT Sans"/>
                <a:ea typeface="PT Sans"/>
                <a:cs typeface="PT Sans"/>
                <a:sym typeface="PT Sans"/>
              </a:rPr>
              <a:t>Open Houses</a:t>
            </a:r>
            <a:endParaRPr i="0" sz="1400" u="none" cap="none" strike="noStrike">
              <a:solidFill>
                <a:srgbClr val="2C5D8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32" name="Google Shape;232;p26"/>
          <p:cNvSpPr txBox="1"/>
          <p:nvPr/>
        </p:nvSpPr>
        <p:spPr>
          <a:xfrm>
            <a:off x="321784" y="337825"/>
            <a:ext cx="459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3770F"/>
              </a:buClr>
              <a:buSzPts val="2800"/>
              <a:buFont typeface="Calibri"/>
              <a:buNone/>
            </a:pPr>
            <a:r>
              <a:rPr b="1" lang="en" sz="4800">
                <a:solidFill>
                  <a:srgbClr val="2C5D81"/>
                </a:solidFill>
                <a:latin typeface="PT Sans"/>
                <a:ea typeface="PT Sans"/>
                <a:cs typeface="PT Sans"/>
                <a:sym typeface="PT Sans"/>
              </a:rPr>
              <a:t>5</a:t>
            </a:r>
            <a:endParaRPr i="0" sz="4800" u="none" cap="none" strike="noStrike">
              <a:solidFill>
                <a:srgbClr val="2C5D8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12995" y="-7018"/>
            <a:ext cx="3439026" cy="5158539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27"/>
          <p:cNvSpPr txBox="1"/>
          <p:nvPr/>
        </p:nvSpPr>
        <p:spPr>
          <a:xfrm>
            <a:off x="151274" y="1385400"/>
            <a:ext cx="5416500" cy="37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385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C5D81"/>
              </a:buClr>
              <a:buSzPts val="1500"/>
              <a:buFont typeface="PT Sans"/>
              <a:buChar char="●"/>
            </a:pPr>
            <a:r>
              <a:rPr i="0" lang="en" sz="15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PT Sans"/>
                <a:ea typeface="PT Sans"/>
                <a:cs typeface="PT Sans"/>
                <a:sym typeface="PT Sans"/>
              </a:rPr>
              <a:t>Gather offers and present them to you</a:t>
            </a:r>
            <a:endParaRPr i="0" sz="1500" u="none" cap="none" strike="noStrike">
              <a:solidFill>
                <a:schemeClr val="dk1"/>
              </a:solidFill>
              <a:highlight>
                <a:schemeClr val="lt1"/>
              </a:highlight>
              <a:latin typeface="PT Sans"/>
              <a:ea typeface="PT Sans"/>
              <a:cs typeface="PT Sans"/>
              <a:sym typeface="PT Sans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i="0" sz="1500" u="none" cap="none" strike="noStrike">
              <a:solidFill>
                <a:schemeClr val="dk1"/>
              </a:solidFill>
              <a:highlight>
                <a:schemeClr val="lt1"/>
              </a:highlight>
              <a:latin typeface="PT Sans"/>
              <a:ea typeface="PT Sans"/>
              <a:cs typeface="PT Sans"/>
              <a:sym typeface="PT Sans"/>
            </a:endParaRPr>
          </a:p>
          <a:p>
            <a:pPr indent="-32385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C5D81"/>
              </a:buClr>
              <a:buSzPts val="1500"/>
              <a:buFont typeface="PT Sans"/>
              <a:buChar char="●"/>
            </a:pPr>
            <a:r>
              <a:rPr i="0" lang="en" sz="15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PT Sans"/>
                <a:ea typeface="PT Sans"/>
                <a:cs typeface="PT Sans"/>
                <a:sym typeface="PT Sans"/>
              </a:rPr>
              <a:t>Discuss advantages and disadvantages of each offer</a:t>
            </a:r>
            <a:endParaRPr i="0" sz="1500" u="none" cap="none" strike="noStrike">
              <a:solidFill>
                <a:schemeClr val="dk1"/>
              </a:solidFill>
              <a:highlight>
                <a:schemeClr val="lt1"/>
              </a:highlight>
              <a:latin typeface="PT Sans"/>
              <a:ea typeface="PT Sans"/>
              <a:cs typeface="PT Sans"/>
              <a:sym typeface="PT Sans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i="0" sz="1500" u="none" cap="none" strike="noStrike">
              <a:solidFill>
                <a:schemeClr val="dk1"/>
              </a:solidFill>
              <a:highlight>
                <a:schemeClr val="lt1"/>
              </a:highlight>
              <a:latin typeface="PT Sans"/>
              <a:ea typeface="PT Sans"/>
              <a:cs typeface="PT Sans"/>
              <a:sym typeface="PT Sans"/>
            </a:endParaRPr>
          </a:p>
          <a:p>
            <a:pPr indent="-32385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C5D81"/>
              </a:buClr>
              <a:buSzPts val="1500"/>
              <a:buFont typeface="PT Sans"/>
              <a:buChar char="●"/>
            </a:pPr>
            <a:r>
              <a:rPr i="0" lang="en" sz="15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PT Sans"/>
                <a:ea typeface="PT Sans"/>
                <a:cs typeface="PT Sans"/>
                <a:sym typeface="PT Sans"/>
              </a:rPr>
              <a:t>Set guidelines for bottom line (amount of money you feel comfortable with) </a:t>
            </a:r>
            <a:endParaRPr i="0" sz="1500" u="none" cap="none" strike="noStrike">
              <a:solidFill>
                <a:schemeClr val="dk1"/>
              </a:solidFill>
              <a:highlight>
                <a:schemeClr val="lt1"/>
              </a:highlight>
              <a:latin typeface="PT Sans"/>
              <a:ea typeface="PT Sans"/>
              <a:cs typeface="PT Sans"/>
              <a:sym typeface="PT Sans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i="0" sz="1500" u="none" cap="none" strike="noStrike">
              <a:solidFill>
                <a:schemeClr val="dk1"/>
              </a:solidFill>
              <a:highlight>
                <a:schemeClr val="lt1"/>
              </a:highlight>
              <a:latin typeface="PT Sans"/>
              <a:ea typeface="PT Sans"/>
              <a:cs typeface="PT Sans"/>
              <a:sym typeface="PT Sans"/>
            </a:endParaRPr>
          </a:p>
          <a:p>
            <a:pPr indent="-32385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C5D81"/>
              </a:buClr>
              <a:buSzPts val="1500"/>
              <a:buFont typeface="PT Sans"/>
              <a:buChar char="●"/>
            </a:pPr>
            <a:r>
              <a:rPr i="0" lang="en" sz="15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PT Sans"/>
                <a:ea typeface="PT Sans"/>
                <a:cs typeface="PT Sans"/>
                <a:sym typeface="PT Sans"/>
              </a:rPr>
              <a:t>Determine offers to reject, counter, or accept</a:t>
            </a:r>
            <a:endParaRPr i="0" sz="1500" u="none" cap="none" strike="noStrike">
              <a:solidFill>
                <a:schemeClr val="dk1"/>
              </a:solidFill>
              <a:highlight>
                <a:schemeClr val="lt1"/>
              </a:highlight>
              <a:latin typeface="PT Sans"/>
              <a:ea typeface="PT Sans"/>
              <a:cs typeface="PT Sans"/>
              <a:sym typeface="PT Sans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i="0" sz="1500" u="none" cap="none" strike="noStrike">
              <a:solidFill>
                <a:schemeClr val="dk1"/>
              </a:solidFill>
              <a:highlight>
                <a:schemeClr val="lt1"/>
              </a:highlight>
              <a:latin typeface="PT Sans"/>
              <a:ea typeface="PT Sans"/>
              <a:cs typeface="PT Sans"/>
              <a:sym typeface="PT Sans"/>
            </a:endParaRPr>
          </a:p>
          <a:p>
            <a:pPr indent="-32385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C5D81"/>
              </a:buClr>
              <a:buSzPts val="1500"/>
              <a:buFont typeface="PT Sans"/>
              <a:buChar char="●"/>
            </a:pPr>
            <a:r>
              <a:rPr i="0" lang="en" sz="15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PT Sans"/>
                <a:ea typeface="PT Sans"/>
                <a:cs typeface="PT Sans"/>
                <a:sym typeface="PT Sans"/>
              </a:rPr>
              <a:t>I will be the communication liaison between you and the sellers/seller’s agent</a:t>
            </a:r>
            <a:endParaRPr i="0" sz="1500" u="none" cap="none" strike="noStrike">
              <a:solidFill>
                <a:schemeClr val="dk1"/>
              </a:solidFill>
              <a:highlight>
                <a:srgbClr val="FFFFFF"/>
              </a:highlight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39" name="Google Shape;239;p27"/>
          <p:cNvSpPr txBox="1"/>
          <p:nvPr/>
        </p:nvSpPr>
        <p:spPr>
          <a:xfrm>
            <a:off x="811875" y="469411"/>
            <a:ext cx="3438900" cy="4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3770F"/>
              </a:buClr>
              <a:buSzPts val="2800"/>
              <a:buFont typeface="Calibri"/>
              <a:buNone/>
            </a:pPr>
            <a:r>
              <a:rPr b="1" i="0" lang="en" sz="2500" u="none" cap="none" strike="noStrike">
                <a:solidFill>
                  <a:srgbClr val="2C5D81"/>
                </a:solidFill>
                <a:latin typeface="PT Sans"/>
                <a:ea typeface="PT Sans"/>
                <a:cs typeface="PT Sans"/>
                <a:sym typeface="PT Sans"/>
              </a:rPr>
              <a:t>Offers &amp; Negotiations</a:t>
            </a:r>
            <a:endParaRPr i="0" sz="1400" u="none" cap="none" strike="noStrike">
              <a:solidFill>
                <a:srgbClr val="2C5D8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40" name="Google Shape;240;p27"/>
          <p:cNvSpPr/>
          <p:nvPr/>
        </p:nvSpPr>
        <p:spPr>
          <a:xfrm>
            <a:off x="401053" y="1085000"/>
            <a:ext cx="5311800" cy="53400"/>
          </a:xfrm>
          <a:prstGeom prst="rect">
            <a:avLst/>
          </a:prstGeom>
          <a:solidFill>
            <a:srgbClr val="A6BD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27"/>
          <p:cNvSpPr txBox="1"/>
          <p:nvPr/>
        </p:nvSpPr>
        <p:spPr>
          <a:xfrm>
            <a:off x="321784" y="337825"/>
            <a:ext cx="459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3770F"/>
              </a:buClr>
              <a:buSzPts val="2800"/>
              <a:buFont typeface="Calibri"/>
              <a:buNone/>
            </a:pPr>
            <a:r>
              <a:rPr b="1" lang="en" sz="4800">
                <a:solidFill>
                  <a:srgbClr val="2C5D81"/>
                </a:solidFill>
                <a:latin typeface="PT Sans"/>
                <a:ea typeface="PT Sans"/>
                <a:cs typeface="PT Sans"/>
                <a:sym typeface="PT Sans"/>
              </a:rPr>
              <a:t>6</a:t>
            </a:r>
            <a:endParaRPr i="0" sz="4800" u="none" cap="none" strike="noStrike">
              <a:solidFill>
                <a:srgbClr val="2C5D8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8"/>
          <p:cNvSpPr/>
          <p:nvPr/>
        </p:nvSpPr>
        <p:spPr>
          <a:xfrm>
            <a:off x="401053" y="1127725"/>
            <a:ext cx="5311800" cy="53400"/>
          </a:xfrm>
          <a:prstGeom prst="rect">
            <a:avLst/>
          </a:prstGeom>
          <a:solidFill>
            <a:srgbClr val="A6BD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28"/>
          <p:cNvSpPr txBox="1"/>
          <p:nvPr>
            <p:ph idx="1" type="body"/>
          </p:nvPr>
        </p:nvSpPr>
        <p:spPr>
          <a:xfrm>
            <a:off x="159300" y="1398325"/>
            <a:ext cx="2821500" cy="37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38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C5D81"/>
              </a:buClr>
              <a:buSzPts val="1500"/>
              <a:buFont typeface="PT Sans"/>
              <a:buChar char="●"/>
            </a:pPr>
            <a:r>
              <a:rPr lang="en" sz="1500">
                <a:latin typeface="PT Sans"/>
                <a:ea typeface="PT Sans"/>
                <a:cs typeface="PT Sans"/>
                <a:sym typeface="PT Sans"/>
              </a:rPr>
              <a:t>Organize and keep you informed during: </a:t>
            </a:r>
            <a:endParaRPr sz="1500">
              <a:latin typeface="PT Sans"/>
              <a:ea typeface="PT Sans"/>
              <a:cs typeface="PT Sans"/>
              <a:sym typeface="PT Sans"/>
            </a:endParaRPr>
          </a:p>
          <a:p>
            <a:pPr indent="-31115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C5D81"/>
              </a:buClr>
              <a:buSzPts val="1300"/>
              <a:buFont typeface="PT Sans"/>
              <a:buChar char="○"/>
            </a:pPr>
            <a:r>
              <a:rPr lang="en" sz="1300">
                <a:latin typeface="PT Sans"/>
                <a:ea typeface="PT Sans"/>
                <a:cs typeface="PT Sans"/>
                <a:sym typeface="PT Sans"/>
              </a:rPr>
              <a:t>Appraisal</a:t>
            </a:r>
            <a:endParaRPr sz="1300">
              <a:latin typeface="PT Sans"/>
              <a:ea typeface="PT Sans"/>
              <a:cs typeface="PT Sans"/>
              <a:sym typeface="PT Sans"/>
            </a:endParaRPr>
          </a:p>
          <a:p>
            <a:pPr indent="-31115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C5D81"/>
              </a:buClr>
              <a:buSzPts val="1300"/>
              <a:buFont typeface="PT Sans"/>
              <a:buChar char="○"/>
            </a:pPr>
            <a:r>
              <a:rPr lang="en" sz="1300">
                <a:latin typeface="PT Sans"/>
                <a:ea typeface="PT Sans"/>
                <a:cs typeface="PT Sans"/>
                <a:sym typeface="PT Sans"/>
              </a:rPr>
              <a:t>Inspection</a:t>
            </a:r>
            <a:endParaRPr sz="1300">
              <a:latin typeface="PT Sans"/>
              <a:ea typeface="PT Sans"/>
              <a:cs typeface="PT Sans"/>
              <a:sym typeface="PT Sans"/>
            </a:endParaRPr>
          </a:p>
          <a:p>
            <a:pPr indent="-31115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C5D81"/>
              </a:buClr>
              <a:buSzPts val="1300"/>
              <a:buFont typeface="PT Sans"/>
              <a:buChar char="○"/>
            </a:pPr>
            <a:r>
              <a:rPr lang="en" sz="1300">
                <a:latin typeface="PT Sans"/>
                <a:ea typeface="PT Sans"/>
                <a:cs typeface="PT Sans"/>
                <a:sym typeface="PT Sans"/>
              </a:rPr>
              <a:t>Financing</a:t>
            </a:r>
            <a:endParaRPr sz="1300">
              <a:latin typeface="PT Sans"/>
              <a:ea typeface="PT Sans"/>
              <a:cs typeface="PT Sans"/>
              <a:sym typeface="PT Sans"/>
            </a:endParaRPr>
          </a:p>
          <a:p>
            <a:pPr indent="-31115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C5D81"/>
              </a:buClr>
              <a:buSzPts val="1300"/>
              <a:buFont typeface="PT Sans"/>
              <a:buChar char="○"/>
            </a:pPr>
            <a:r>
              <a:rPr lang="en" sz="1300">
                <a:latin typeface="PT Sans"/>
                <a:ea typeface="PT Sans"/>
                <a:cs typeface="PT Sans"/>
                <a:sym typeface="PT Sans"/>
              </a:rPr>
              <a:t>Other contingencies encountered</a:t>
            </a:r>
            <a:endParaRPr sz="1300">
              <a:latin typeface="PT Sans"/>
              <a:ea typeface="PT Sans"/>
              <a:cs typeface="PT Sans"/>
              <a:sym typeface="PT Sans"/>
            </a:endParaRPr>
          </a:p>
          <a:p>
            <a:pPr indent="0" lvl="0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500">
              <a:latin typeface="PT Sans"/>
              <a:ea typeface="PT Sans"/>
              <a:cs typeface="PT Sans"/>
              <a:sym typeface="PT Sans"/>
            </a:endParaRPr>
          </a:p>
          <a:p>
            <a:pPr indent="-3238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C5D81"/>
              </a:buClr>
              <a:buSzPts val="1500"/>
              <a:buFont typeface="PT Sans"/>
              <a:buChar char="●"/>
            </a:pPr>
            <a:r>
              <a:rPr lang="en" sz="1500">
                <a:latin typeface="PT Sans"/>
                <a:ea typeface="PT Sans"/>
                <a:cs typeface="PT Sans"/>
                <a:sym typeface="PT Sans"/>
              </a:rPr>
              <a:t>Get to closing table and finalize transaction</a:t>
            </a:r>
            <a:endParaRPr sz="1500">
              <a:latin typeface="PT Sans"/>
              <a:ea typeface="PT Sans"/>
              <a:cs typeface="PT Sans"/>
              <a:sym typeface="PT Sans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500"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48" name="Google Shape;248;p28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400"/>
              <a:buNone/>
            </a:pPr>
            <a:r>
              <a:rPr lang="en"/>
              <a:t>Add picture</a:t>
            </a:r>
            <a:endParaRPr/>
          </a:p>
        </p:txBody>
      </p:sp>
      <p:pic>
        <p:nvPicPr>
          <p:cNvPr id="249" name="Google Shape;249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81871" y="-6246"/>
            <a:ext cx="6032954" cy="5155991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28"/>
          <p:cNvSpPr txBox="1"/>
          <p:nvPr/>
        </p:nvSpPr>
        <p:spPr>
          <a:xfrm>
            <a:off x="751000" y="506011"/>
            <a:ext cx="3438900" cy="4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3770F"/>
              </a:buClr>
              <a:buSzPts val="2800"/>
              <a:buFont typeface="Calibri"/>
              <a:buNone/>
            </a:pPr>
            <a:r>
              <a:rPr b="1" i="0" lang="en" sz="2500" u="none" cap="none" strike="noStrike">
                <a:solidFill>
                  <a:srgbClr val="2C5D81"/>
                </a:solidFill>
                <a:latin typeface="PT Sans"/>
                <a:ea typeface="PT Sans"/>
                <a:cs typeface="PT Sans"/>
                <a:sym typeface="PT Sans"/>
              </a:rPr>
              <a:t>Closing &amp; SOLD!</a:t>
            </a:r>
            <a:endParaRPr i="0" sz="1400" u="none" cap="none" strike="noStrike">
              <a:solidFill>
                <a:srgbClr val="2C5D8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51" name="Google Shape;251;p28"/>
          <p:cNvSpPr txBox="1"/>
          <p:nvPr/>
        </p:nvSpPr>
        <p:spPr>
          <a:xfrm>
            <a:off x="321784" y="337825"/>
            <a:ext cx="459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3770F"/>
              </a:buClr>
              <a:buSzPts val="2800"/>
              <a:buFont typeface="Calibri"/>
              <a:buNone/>
            </a:pPr>
            <a:r>
              <a:rPr b="1" lang="en" sz="4800">
                <a:solidFill>
                  <a:srgbClr val="2C5D81"/>
                </a:solidFill>
                <a:latin typeface="PT Sans"/>
                <a:ea typeface="PT Sans"/>
                <a:cs typeface="PT Sans"/>
                <a:sym typeface="PT Sans"/>
              </a:rPr>
              <a:t>7</a:t>
            </a:r>
            <a:endParaRPr i="0" sz="4800" u="none" cap="none" strike="noStrike">
              <a:solidFill>
                <a:srgbClr val="2C5D8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9"/>
          <p:cNvSpPr/>
          <p:nvPr/>
        </p:nvSpPr>
        <p:spPr>
          <a:xfrm>
            <a:off x="-7875" y="4500"/>
            <a:ext cx="6123000" cy="5151600"/>
          </a:xfrm>
          <a:prstGeom prst="rect">
            <a:avLst/>
          </a:prstGeom>
          <a:solidFill>
            <a:srgbClr val="2B3B4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29"/>
          <p:cNvSpPr/>
          <p:nvPr/>
        </p:nvSpPr>
        <p:spPr>
          <a:xfrm>
            <a:off x="401053" y="2034050"/>
            <a:ext cx="5311942" cy="53275"/>
          </a:xfrm>
          <a:prstGeom prst="rect">
            <a:avLst/>
          </a:prstGeom>
          <a:solidFill>
            <a:srgbClr val="2C5D8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29"/>
          <p:cNvSpPr/>
          <p:nvPr/>
        </p:nvSpPr>
        <p:spPr>
          <a:xfrm>
            <a:off x="7980947" y="-8021"/>
            <a:ext cx="1171073" cy="5159541"/>
          </a:xfrm>
          <a:prstGeom prst="rect">
            <a:avLst/>
          </a:prstGeom>
          <a:solidFill>
            <a:srgbClr val="2C5D8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9" name="Google Shape;259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41700" y="1"/>
            <a:ext cx="3745077" cy="5151520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29"/>
          <p:cNvSpPr txBox="1"/>
          <p:nvPr>
            <p:ph idx="1" type="body"/>
          </p:nvPr>
        </p:nvSpPr>
        <p:spPr>
          <a:xfrm>
            <a:off x="311700" y="2240446"/>
            <a:ext cx="3249647" cy="275152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rPr lang="en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Name:</a:t>
            </a:r>
            <a:endParaRPr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rPr lang="en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Phone:</a:t>
            </a:r>
            <a:endParaRPr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rPr lang="en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Email:</a:t>
            </a:r>
            <a:endParaRPr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lt1"/>
              </a:buClr>
              <a:buSzPts val="1400"/>
              <a:buNone/>
            </a:pPr>
            <a:r>
              <a:rPr lang="en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Website:</a:t>
            </a:r>
            <a:endParaRPr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61" name="Google Shape;261;p29"/>
          <p:cNvSpPr txBox="1"/>
          <p:nvPr/>
        </p:nvSpPr>
        <p:spPr>
          <a:xfrm>
            <a:off x="311700" y="1413761"/>
            <a:ext cx="3439026" cy="46911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b="1" i="0" lang="en" sz="2500" u="none" cap="none" strike="noStrik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My Contact Information</a:t>
            </a:r>
            <a:endParaRPr i="0" sz="1400" u="none" cap="none" strike="noStrik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6"/>
          <p:cNvSpPr/>
          <p:nvPr/>
        </p:nvSpPr>
        <p:spPr>
          <a:xfrm>
            <a:off x="3358954" y="-8021"/>
            <a:ext cx="5793067" cy="5175059"/>
          </a:xfrm>
          <a:prstGeom prst="rect">
            <a:avLst/>
          </a:prstGeom>
          <a:solidFill>
            <a:srgbClr val="2C5D8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6"/>
          <p:cNvSpPr txBox="1"/>
          <p:nvPr>
            <p:ph idx="2" type="body"/>
          </p:nvPr>
        </p:nvSpPr>
        <p:spPr>
          <a:xfrm>
            <a:off x="3727925" y="1136425"/>
            <a:ext cx="5170800" cy="37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4962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75"/>
              <a:buFont typeface="PT Sans"/>
              <a:buChar char="●"/>
            </a:pPr>
            <a:r>
              <a:rPr b="1" lang="en" sz="1675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Mini resume</a:t>
            </a:r>
            <a:endParaRPr b="1" sz="1675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334962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75"/>
              <a:buFont typeface="PT Sans"/>
              <a:buChar char="●"/>
            </a:pPr>
            <a:r>
              <a:rPr b="1" lang="en" sz="1675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Education</a:t>
            </a:r>
            <a:endParaRPr b="1" sz="1675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334962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75"/>
              <a:buFont typeface="PT Sans"/>
              <a:buChar char="●"/>
            </a:pPr>
            <a:r>
              <a:rPr b="1" lang="en" sz="1675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Statistics and figures:</a:t>
            </a:r>
            <a:endParaRPr b="1" sz="1675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298418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T Sans"/>
              <a:buChar char="○"/>
            </a:pPr>
            <a:r>
              <a:rPr lang="en" sz="11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The number of homes you’ve sold in their area in the past year </a:t>
            </a:r>
            <a:endParaRPr sz="110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298418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T Sans"/>
              <a:buChar char="○"/>
            </a:pPr>
            <a:r>
              <a:rPr lang="en" sz="11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Types of homes you’ve sold if they’re similar to theirs (include a picture, if applicable)</a:t>
            </a:r>
            <a:endParaRPr sz="110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298418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T Sans"/>
              <a:buChar char="○"/>
            </a:pPr>
            <a:r>
              <a:rPr lang="en" sz="11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How quickly you’ve sold homes listed with you (average days on market, if favorable)</a:t>
            </a:r>
            <a:endParaRPr sz="110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298418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T Sans"/>
              <a:buChar char="○"/>
            </a:pPr>
            <a:r>
              <a:rPr lang="en" sz="11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Closing prices compared to list prices (did you get over-asked and by how much?)</a:t>
            </a:r>
            <a:endParaRPr sz="110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334962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75"/>
              <a:buFont typeface="PT Sans"/>
              <a:buChar char="●"/>
            </a:pPr>
            <a:r>
              <a:rPr b="1" lang="en" sz="1675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Awards, designations, and so forth</a:t>
            </a:r>
            <a:endParaRPr b="1" sz="1675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334962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75"/>
              <a:buFont typeface="PT Sans"/>
              <a:buChar char="●"/>
            </a:pPr>
            <a:r>
              <a:rPr b="1" lang="en" sz="1675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Hobbies/interests</a:t>
            </a:r>
            <a:endParaRPr b="1" sz="1675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334962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75"/>
              <a:buFont typeface="PT Sans"/>
              <a:buChar char="●"/>
            </a:pPr>
            <a:r>
              <a:rPr b="1" lang="en" sz="1675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Your promise</a:t>
            </a:r>
            <a:endParaRPr b="1" sz="1675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334962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75"/>
              <a:buFont typeface="PT Sans"/>
              <a:buChar char="●"/>
            </a:pPr>
            <a:r>
              <a:rPr b="1" lang="en" sz="1675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Your value</a:t>
            </a:r>
            <a:endParaRPr b="1" sz="160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02" name="Google Shape;102;p16"/>
          <p:cNvSpPr txBox="1"/>
          <p:nvPr/>
        </p:nvSpPr>
        <p:spPr>
          <a:xfrm>
            <a:off x="3727926" y="311250"/>
            <a:ext cx="41544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b="1" i="0" lang="en" sz="2500" u="none" cap="none" strike="noStrik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About </a:t>
            </a:r>
            <a:r>
              <a:rPr i="0" lang="en" sz="2500" u="none" cap="none" strike="noStrik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[Your Name Here]</a:t>
            </a:r>
            <a:endParaRPr i="0" sz="1400" u="none" cap="none" strike="noStrik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03" name="Google Shape;103;p16"/>
          <p:cNvSpPr/>
          <p:nvPr/>
        </p:nvSpPr>
        <p:spPr>
          <a:xfrm>
            <a:off x="3358953" y="982018"/>
            <a:ext cx="5286571" cy="53032"/>
          </a:xfrm>
          <a:prstGeom prst="rect">
            <a:avLst/>
          </a:prstGeom>
          <a:solidFill>
            <a:srgbClr val="A6BD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" name="Google Shape;104;p16"/>
          <p:cNvPicPr preferRelativeResize="0"/>
          <p:nvPr/>
        </p:nvPicPr>
        <p:blipFill rotWithShape="1">
          <a:blip r:embed="rId3">
            <a:alphaModFix/>
          </a:blip>
          <a:srcRect b="-301" l="5618" r="4693" t="0"/>
          <a:stretch/>
        </p:blipFill>
        <p:spPr>
          <a:xfrm>
            <a:off x="1" y="10887"/>
            <a:ext cx="3358952" cy="5167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552" y="0"/>
            <a:ext cx="9154573" cy="5189817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7"/>
          <p:cNvSpPr/>
          <p:nvPr/>
        </p:nvSpPr>
        <p:spPr>
          <a:xfrm>
            <a:off x="-2552" y="3272589"/>
            <a:ext cx="9154573" cy="1909207"/>
          </a:xfrm>
          <a:prstGeom prst="rect">
            <a:avLst/>
          </a:prstGeom>
          <a:solidFill>
            <a:srgbClr val="2C5D8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7"/>
          <p:cNvSpPr txBox="1"/>
          <p:nvPr>
            <p:ph idx="1" type="body"/>
          </p:nvPr>
        </p:nvSpPr>
        <p:spPr>
          <a:xfrm>
            <a:off x="4282349" y="3561101"/>
            <a:ext cx="47799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04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T Sans"/>
              <a:buChar char="●"/>
            </a:pPr>
            <a:r>
              <a:rPr lang="en" sz="12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General company info (time in business, how many agents, location expertise)</a:t>
            </a:r>
            <a:endParaRPr sz="120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304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T Sans"/>
              <a:buChar char="●"/>
            </a:pPr>
            <a:r>
              <a:rPr lang="en" sz="12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Statistics and figures (how many homes sold, median sales price, and so on)</a:t>
            </a:r>
            <a:endParaRPr sz="120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304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T Sans"/>
              <a:buChar char="●"/>
            </a:pPr>
            <a:r>
              <a:rPr lang="en" sz="12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Awards, designations, and so forth</a:t>
            </a:r>
            <a:endParaRPr sz="120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12" name="Google Shape;112;p17"/>
          <p:cNvSpPr txBox="1"/>
          <p:nvPr/>
        </p:nvSpPr>
        <p:spPr>
          <a:xfrm>
            <a:off x="83850" y="3511125"/>
            <a:ext cx="4779900" cy="3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b="1" i="0" lang="en" sz="2500" u="none" cap="none" strike="noStrik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About </a:t>
            </a:r>
            <a:r>
              <a:rPr i="0" lang="en" sz="2500" u="none" cap="none" strike="noStrik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[Brokerage Name Here]</a:t>
            </a:r>
            <a:endParaRPr i="0" sz="14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t/>
            </a:r>
            <a:endParaRPr b="1" i="0" sz="2500" u="none" cap="none" strike="noStrike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13" name="Google Shape;113;p17"/>
          <p:cNvSpPr/>
          <p:nvPr/>
        </p:nvSpPr>
        <p:spPr>
          <a:xfrm>
            <a:off x="-2550" y="4076675"/>
            <a:ext cx="4198500" cy="52800"/>
          </a:xfrm>
          <a:prstGeom prst="rect">
            <a:avLst/>
          </a:prstGeom>
          <a:solidFill>
            <a:srgbClr val="A6BD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8"/>
          <p:cNvSpPr txBox="1"/>
          <p:nvPr>
            <p:ph idx="1" type="body"/>
          </p:nvPr>
        </p:nvSpPr>
        <p:spPr>
          <a:xfrm>
            <a:off x="191385" y="1418632"/>
            <a:ext cx="36507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194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C5D81"/>
              </a:buClr>
              <a:buSzPts val="1230"/>
              <a:buFont typeface="PT Sans"/>
              <a:buChar char="●"/>
            </a:pPr>
            <a:r>
              <a:rPr lang="en" sz="1230">
                <a:solidFill>
                  <a:schemeClr val="dk1"/>
                </a:solidFill>
                <a:highlight>
                  <a:srgbClr val="FFFFFF"/>
                </a:highlight>
                <a:latin typeface="PT Sans"/>
                <a:ea typeface="PT Sans"/>
                <a:cs typeface="PT Sans"/>
                <a:sym typeface="PT Sans"/>
              </a:rPr>
              <a:t>When do you need to move by?</a:t>
            </a:r>
            <a:endParaRPr sz="1230">
              <a:solidFill>
                <a:schemeClr val="dk1"/>
              </a:solidFill>
              <a:highlight>
                <a:srgbClr val="FFFFFF"/>
              </a:highlight>
              <a:latin typeface="PT Sans"/>
              <a:ea typeface="PT Sans"/>
              <a:cs typeface="PT Sans"/>
              <a:sym typeface="PT Sans"/>
            </a:endParaRPr>
          </a:p>
          <a:p>
            <a:pPr indent="-34194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C5D81"/>
              </a:buClr>
              <a:buSzPts val="1230"/>
              <a:buFont typeface="PT Sans"/>
              <a:buChar char="●"/>
            </a:pPr>
            <a:r>
              <a:rPr lang="en" sz="1230">
                <a:solidFill>
                  <a:schemeClr val="dk1"/>
                </a:solidFill>
                <a:highlight>
                  <a:srgbClr val="FFFFFF"/>
                </a:highlight>
                <a:latin typeface="PT Sans"/>
                <a:ea typeface="PT Sans"/>
                <a:cs typeface="PT Sans"/>
                <a:sym typeface="PT Sans"/>
              </a:rPr>
              <a:t>Why are you moving? </a:t>
            </a:r>
            <a:endParaRPr sz="1230">
              <a:solidFill>
                <a:schemeClr val="dk1"/>
              </a:solidFill>
              <a:highlight>
                <a:srgbClr val="FFFFFF"/>
              </a:highlight>
              <a:latin typeface="PT Sans"/>
              <a:ea typeface="PT Sans"/>
              <a:cs typeface="PT Sans"/>
              <a:sym typeface="PT Sans"/>
            </a:endParaRPr>
          </a:p>
          <a:p>
            <a:pPr indent="-34194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C5D81"/>
              </a:buClr>
              <a:buSzPts val="1230"/>
              <a:buFont typeface="PT Sans"/>
              <a:buChar char="●"/>
            </a:pPr>
            <a:r>
              <a:rPr lang="en" sz="1230">
                <a:solidFill>
                  <a:schemeClr val="dk1"/>
                </a:solidFill>
                <a:highlight>
                  <a:srgbClr val="FFFFFF"/>
                </a:highlight>
                <a:latin typeface="PT Sans"/>
                <a:ea typeface="PT Sans"/>
                <a:cs typeface="PT Sans"/>
                <a:sym typeface="PT Sans"/>
              </a:rPr>
              <a:t>Where are you moving to?</a:t>
            </a:r>
            <a:endParaRPr sz="1230">
              <a:solidFill>
                <a:schemeClr val="dk1"/>
              </a:solidFill>
              <a:highlight>
                <a:srgbClr val="FFFFFF"/>
              </a:highlight>
              <a:latin typeface="PT Sans"/>
              <a:ea typeface="PT Sans"/>
              <a:cs typeface="PT Sans"/>
              <a:sym typeface="PT Sans"/>
            </a:endParaRPr>
          </a:p>
          <a:p>
            <a:pPr indent="-34194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C5D81"/>
              </a:buClr>
              <a:buSzPts val="1230"/>
              <a:buFont typeface="PT Sans"/>
              <a:buChar char="●"/>
            </a:pPr>
            <a:r>
              <a:rPr lang="en" sz="1230">
                <a:solidFill>
                  <a:schemeClr val="dk1"/>
                </a:solidFill>
                <a:highlight>
                  <a:srgbClr val="FFFFFF"/>
                </a:highlight>
                <a:latin typeface="PT Sans"/>
                <a:ea typeface="PT Sans"/>
                <a:cs typeface="PT Sans"/>
                <a:sym typeface="PT Sans"/>
              </a:rPr>
              <a:t>Have you already found a home there?</a:t>
            </a:r>
            <a:endParaRPr sz="1230">
              <a:solidFill>
                <a:schemeClr val="dk1"/>
              </a:solidFill>
              <a:highlight>
                <a:srgbClr val="FFFFFF"/>
              </a:highlight>
              <a:latin typeface="PT Sans"/>
              <a:ea typeface="PT Sans"/>
              <a:cs typeface="PT Sans"/>
              <a:sym typeface="PT Sans"/>
            </a:endParaRPr>
          </a:p>
          <a:p>
            <a:pPr indent="-34194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C5D81"/>
              </a:buClr>
              <a:buSzPts val="1230"/>
              <a:buFont typeface="PT Sans"/>
              <a:buChar char="●"/>
            </a:pPr>
            <a:r>
              <a:rPr lang="en" sz="1230">
                <a:solidFill>
                  <a:schemeClr val="dk1"/>
                </a:solidFill>
                <a:highlight>
                  <a:srgbClr val="FFFFFF"/>
                </a:highlight>
                <a:latin typeface="PT Sans"/>
                <a:ea typeface="PT Sans"/>
                <a:cs typeface="PT Sans"/>
                <a:sym typeface="PT Sans"/>
              </a:rPr>
              <a:t>Is getting a good price or timing more important for you?</a:t>
            </a:r>
            <a:endParaRPr sz="1230">
              <a:solidFill>
                <a:schemeClr val="dk1"/>
              </a:solidFill>
              <a:highlight>
                <a:srgbClr val="FFFFFF"/>
              </a:highlight>
              <a:latin typeface="PT Sans"/>
              <a:ea typeface="PT Sans"/>
              <a:cs typeface="PT Sans"/>
              <a:sym typeface="PT Sans"/>
            </a:endParaRPr>
          </a:p>
          <a:p>
            <a:pPr indent="-34194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C5D81"/>
              </a:buClr>
              <a:buSzPts val="1230"/>
              <a:buFont typeface="PT Sans"/>
              <a:buChar char="●"/>
            </a:pPr>
            <a:r>
              <a:rPr lang="en" sz="1230">
                <a:solidFill>
                  <a:schemeClr val="dk1"/>
                </a:solidFill>
                <a:highlight>
                  <a:srgbClr val="FFFFFF"/>
                </a:highlight>
                <a:latin typeface="PT Sans"/>
                <a:ea typeface="PT Sans"/>
                <a:cs typeface="PT Sans"/>
                <a:sym typeface="PT Sans"/>
              </a:rPr>
              <a:t>What will you do if your home doesn’t sell?</a:t>
            </a:r>
            <a:endParaRPr sz="1230">
              <a:solidFill>
                <a:schemeClr val="dk1"/>
              </a:solidFill>
              <a:highlight>
                <a:srgbClr val="FFFFFF"/>
              </a:highlight>
              <a:latin typeface="PT Sans"/>
              <a:ea typeface="PT Sans"/>
              <a:cs typeface="PT Sans"/>
              <a:sym typeface="PT Sans"/>
            </a:endParaRPr>
          </a:p>
          <a:p>
            <a:pPr indent="-34194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C5D81"/>
              </a:buClr>
              <a:buSzPts val="1230"/>
              <a:buFont typeface="PT Sans"/>
              <a:buChar char="●"/>
            </a:pPr>
            <a:r>
              <a:rPr lang="en" sz="1230">
                <a:solidFill>
                  <a:schemeClr val="dk1"/>
                </a:solidFill>
                <a:highlight>
                  <a:srgbClr val="FFFFFF"/>
                </a:highlight>
                <a:latin typeface="PT Sans"/>
                <a:ea typeface="PT Sans"/>
                <a:cs typeface="PT Sans"/>
                <a:sym typeface="PT Sans"/>
              </a:rPr>
              <a:t>What are you looking for in a listing agent?</a:t>
            </a:r>
            <a:endParaRPr sz="1230">
              <a:solidFill>
                <a:schemeClr val="dk1"/>
              </a:solidFill>
              <a:highlight>
                <a:srgbClr val="FFFFFF"/>
              </a:highlight>
              <a:latin typeface="PT Sans"/>
              <a:ea typeface="PT Sans"/>
              <a:cs typeface="PT Sans"/>
              <a:sym typeface="PT Sans"/>
            </a:endParaRPr>
          </a:p>
          <a:p>
            <a:pPr indent="-34194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C5D81"/>
              </a:buClr>
              <a:buSzPts val="1230"/>
              <a:buFont typeface="PT Sans"/>
              <a:buChar char="●"/>
            </a:pPr>
            <a:r>
              <a:rPr lang="en" sz="1230">
                <a:solidFill>
                  <a:schemeClr val="dk1"/>
                </a:solidFill>
                <a:highlight>
                  <a:srgbClr val="FFFFFF"/>
                </a:highlight>
                <a:latin typeface="PT Sans"/>
                <a:ea typeface="PT Sans"/>
                <a:cs typeface="PT Sans"/>
                <a:sym typeface="PT Sans"/>
              </a:rPr>
              <a:t>How much is left on your mortgage?</a:t>
            </a:r>
            <a:endParaRPr sz="1230">
              <a:solidFill>
                <a:schemeClr val="dk1"/>
              </a:solidFill>
              <a:highlight>
                <a:srgbClr val="FFFFFF"/>
              </a:highlight>
              <a:latin typeface="PT Sans"/>
              <a:ea typeface="PT Sans"/>
              <a:cs typeface="PT Sans"/>
              <a:sym typeface="PT Sans"/>
            </a:endParaRPr>
          </a:p>
          <a:p>
            <a:pPr indent="-34194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C5D81"/>
              </a:buClr>
              <a:buSzPts val="1230"/>
              <a:buFont typeface="PT Sans"/>
              <a:buChar char="●"/>
            </a:pPr>
            <a:r>
              <a:rPr lang="en" sz="1230">
                <a:solidFill>
                  <a:schemeClr val="dk1"/>
                </a:solidFill>
                <a:highlight>
                  <a:srgbClr val="FFFFFF"/>
                </a:highlight>
                <a:latin typeface="PT Sans"/>
                <a:ea typeface="PT Sans"/>
                <a:cs typeface="PT Sans"/>
                <a:sym typeface="PT Sans"/>
              </a:rPr>
              <a:t>Are there any liens on the property?</a:t>
            </a:r>
            <a:endParaRPr sz="1230">
              <a:solidFill>
                <a:schemeClr val="dk1"/>
              </a:solidFill>
              <a:highlight>
                <a:srgbClr val="FFFFFF"/>
              </a:highlight>
              <a:latin typeface="PT Sans"/>
              <a:ea typeface="PT Sans"/>
              <a:cs typeface="PT Sans"/>
              <a:sym typeface="PT Sans"/>
            </a:endParaRPr>
          </a:p>
          <a:p>
            <a:pPr indent="-34194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C5D81"/>
              </a:buClr>
              <a:buSzPts val="1230"/>
              <a:buFont typeface="PT Sans"/>
              <a:buChar char="●"/>
            </a:pPr>
            <a:r>
              <a:rPr lang="en" sz="1230">
                <a:solidFill>
                  <a:schemeClr val="dk1"/>
                </a:solidFill>
                <a:highlight>
                  <a:srgbClr val="FFFFFF"/>
                </a:highlight>
                <a:latin typeface="PT Sans"/>
                <a:ea typeface="PT Sans"/>
                <a:cs typeface="PT Sans"/>
                <a:sym typeface="PT Sans"/>
              </a:rPr>
              <a:t>Are there any issues with the home that we won’t see today?</a:t>
            </a:r>
            <a:endParaRPr sz="1230">
              <a:solidFill>
                <a:schemeClr val="dk1"/>
              </a:solidFill>
              <a:highlight>
                <a:srgbClr val="FFFFFF"/>
              </a:highlight>
              <a:latin typeface="PT Sans"/>
              <a:ea typeface="PT Sans"/>
              <a:cs typeface="PT Sans"/>
              <a:sym typeface="PT San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395"/>
              <a:buNone/>
            </a:pPr>
            <a:r>
              <a:t/>
            </a:r>
            <a:endParaRPr sz="1230"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119" name="Google Shape;119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0" y="0"/>
            <a:ext cx="4580021" cy="5151521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8"/>
          <p:cNvSpPr txBox="1"/>
          <p:nvPr/>
        </p:nvSpPr>
        <p:spPr>
          <a:xfrm>
            <a:off x="295658" y="408386"/>
            <a:ext cx="2800467" cy="80279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3770F"/>
              </a:buClr>
              <a:buSzPts val="2800"/>
              <a:buFont typeface="Calibri"/>
              <a:buNone/>
            </a:pPr>
            <a:r>
              <a:rPr b="1" i="0" lang="en" sz="2500" u="none" cap="none" strike="noStrike">
                <a:solidFill>
                  <a:srgbClr val="2C5D81"/>
                </a:solidFill>
                <a:latin typeface="PT Sans"/>
                <a:ea typeface="PT Sans"/>
                <a:cs typeface="PT Sans"/>
                <a:sym typeface="PT Sans"/>
              </a:rPr>
              <a:t>Enough About Me,</a:t>
            </a:r>
            <a:endParaRPr i="0" sz="1400" u="none" cap="none" strike="noStrike">
              <a:solidFill>
                <a:srgbClr val="2C5D8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3770F"/>
              </a:buClr>
              <a:buSzPts val="2800"/>
              <a:buFont typeface="Calibri"/>
              <a:buNone/>
            </a:pPr>
            <a:r>
              <a:rPr b="1" i="0" lang="en" sz="2500" u="none" cap="none" strike="noStrike">
                <a:solidFill>
                  <a:srgbClr val="2C5D81"/>
                </a:solidFill>
                <a:latin typeface="PT Sans"/>
                <a:ea typeface="PT Sans"/>
                <a:cs typeface="PT Sans"/>
                <a:sym typeface="PT Sans"/>
              </a:rPr>
              <a:t>Let’s Focus on You</a:t>
            </a:r>
            <a:endParaRPr i="0" sz="1400" u="none" cap="none" strike="noStrike">
              <a:solidFill>
                <a:srgbClr val="2C5D8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21" name="Google Shape;121;p18"/>
          <p:cNvSpPr/>
          <p:nvPr/>
        </p:nvSpPr>
        <p:spPr>
          <a:xfrm>
            <a:off x="401053" y="1305959"/>
            <a:ext cx="4170947" cy="52941"/>
          </a:xfrm>
          <a:prstGeom prst="rect">
            <a:avLst/>
          </a:prstGeom>
          <a:solidFill>
            <a:srgbClr val="A6BD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9"/>
          <p:cNvSpPr/>
          <p:nvPr/>
        </p:nvSpPr>
        <p:spPr>
          <a:xfrm>
            <a:off x="5467754" y="-87346"/>
            <a:ext cx="6123000" cy="5181600"/>
          </a:xfrm>
          <a:prstGeom prst="rect">
            <a:avLst/>
          </a:prstGeom>
          <a:solidFill>
            <a:srgbClr val="DCE8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9"/>
          <p:cNvSpPr/>
          <p:nvPr/>
        </p:nvSpPr>
        <p:spPr>
          <a:xfrm>
            <a:off x="-8021" y="-8021"/>
            <a:ext cx="6122933" cy="5181690"/>
          </a:xfrm>
          <a:prstGeom prst="rect">
            <a:avLst/>
          </a:prstGeom>
          <a:solidFill>
            <a:srgbClr val="2C5D8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19"/>
          <p:cNvSpPr txBox="1"/>
          <p:nvPr>
            <p:ph idx="1" type="body"/>
          </p:nvPr>
        </p:nvSpPr>
        <p:spPr>
          <a:xfrm>
            <a:off x="151275" y="2151302"/>
            <a:ext cx="4311900" cy="26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T Sans"/>
              <a:buChar char="●"/>
            </a:pPr>
            <a:r>
              <a:rPr lang="en" sz="16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Homes sold in past year</a:t>
            </a:r>
            <a:endParaRPr sz="160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330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T Sans"/>
              <a:buChar char="●"/>
            </a:pPr>
            <a:r>
              <a:rPr lang="en" sz="16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Homes on market currently</a:t>
            </a:r>
            <a:endParaRPr sz="160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330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T Sans"/>
              <a:buChar char="●"/>
            </a:pPr>
            <a:r>
              <a:rPr lang="en" sz="16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Median sales price in past year</a:t>
            </a:r>
            <a:endParaRPr sz="160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330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T Sans"/>
              <a:buChar char="●"/>
            </a:pPr>
            <a:r>
              <a:rPr lang="en" sz="16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Average days on market in past year</a:t>
            </a:r>
            <a:endParaRPr sz="160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60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16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[Feel free to include graphs/charts here]</a:t>
            </a:r>
            <a:endParaRPr sz="160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80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29" name="Google Shape;129;p19"/>
          <p:cNvSpPr txBox="1"/>
          <p:nvPr/>
        </p:nvSpPr>
        <p:spPr>
          <a:xfrm>
            <a:off x="298049" y="1392500"/>
            <a:ext cx="4439400" cy="3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b="1" i="0" lang="en" sz="2500" u="none" cap="none" strike="noStrik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Local Market Data Overview</a:t>
            </a:r>
            <a:endParaRPr i="0" sz="1400" u="none" cap="none" strike="noStrik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30" name="Google Shape;130;p19"/>
          <p:cNvSpPr/>
          <p:nvPr/>
        </p:nvSpPr>
        <p:spPr>
          <a:xfrm>
            <a:off x="0" y="1958075"/>
            <a:ext cx="4224900" cy="37800"/>
          </a:xfrm>
          <a:prstGeom prst="rect">
            <a:avLst/>
          </a:prstGeom>
          <a:solidFill>
            <a:srgbClr val="A6BD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1" name="Google Shape;131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37450" y="1197274"/>
            <a:ext cx="4529875" cy="284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0"/>
          <p:cNvSpPr/>
          <p:nvPr/>
        </p:nvSpPr>
        <p:spPr>
          <a:xfrm>
            <a:off x="401053" y="1288093"/>
            <a:ext cx="8384172" cy="54932"/>
          </a:xfrm>
          <a:prstGeom prst="rect">
            <a:avLst/>
          </a:prstGeom>
          <a:solidFill>
            <a:srgbClr val="2C5D8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20"/>
          <p:cNvSpPr txBox="1"/>
          <p:nvPr/>
        </p:nvSpPr>
        <p:spPr>
          <a:xfrm>
            <a:off x="311699" y="689926"/>
            <a:ext cx="501428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3770F"/>
              </a:buClr>
              <a:buSzPts val="2800"/>
              <a:buFont typeface="Calibri"/>
              <a:buNone/>
            </a:pPr>
            <a:r>
              <a:rPr b="1" i="0" lang="en" sz="2500" u="none" cap="none" strike="noStrike">
                <a:solidFill>
                  <a:srgbClr val="2C5D81"/>
                </a:solidFill>
                <a:latin typeface="PT Sans"/>
                <a:ea typeface="PT Sans"/>
                <a:cs typeface="PT Sans"/>
                <a:sym typeface="PT Sans"/>
              </a:rPr>
              <a:t>The Sales Process (in a nutshell)</a:t>
            </a:r>
            <a:endParaRPr i="0" sz="2500" u="none" cap="none" strike="noStrike">
              <a:solidFill>
                <a:srgbClr val="2C5D8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138" name="Google Shape;138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1474" y="1756438"/>
            <a:ext cx="7924800" cy="26460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1"/>
          <p:cNvSpPr/>
          <p:nvPr/>
        </p:nvSpPr>
        <p:spPr>
          <a:xfrm>
            <a:off x="-9185" y="-8021"/>
            <a:ext cx="9161206" cy="5167038"/>
          </a:xfrm>
          <a:prstGeom prst="rect">
            <a:avLst/>
          </a:prstGeom>
          <a:solidFill>
            <a:srgbClr val="2C5D8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21"/>
          <p:cNvPicPr preferRelativeResize="0"/>
          <p:nvPr/>
        </p:nvPicPr>
        <p:blipFill rotWithShape="1">
          <a:blip r:embed="rId3">
            <a:alphaModFix amt="14000"/>
          </a:blip>
          <a:srcRect b="0" l="0" r="0" t="0"/>
          <a:stretch/>
        </p:blipFill>
        <p:spPr>
          <a:xfrm>
            <a:off x="-9186" y="-11309"/>
            <a:ext cx="9161206" cy="5166124"/>
          </a:xfrm>
          <a:prstGeom prst="rect">
            <a:avLst/>
          </a:prstGeom>
          <a:noFill/>
          <a:ln>
            <a:noFill/>
          </a:ln>
          <a:effectLst>
            <a:reflection blurRad="0" dir="5400000" dist="38100" endA="0" endPos="30000" fadeDir="5400012" kx="0" rotWithShape="0" algn="bl" stPos="0" sy="-100000" ky="0"/>
          </a:effectLst>
        </p:spPr>
      </p:pic>
      <p:sp>
        <p:nvSpPr>
          <p:cNvPr id="145" name="Google Shape;145;p21"/>
          <p:cNvSpPr txBox="1"/>
          <p:nvPr/>
        </p:nvSpPr>
        <p:spPr>
          <a:xfrm>
            <a:off x="566001" y="490850"/>
            <a:ext cx="5403900" cy="152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3770F"/>
              </a:buClr>
              <a:buSzPts val="2800"/>
              <a:buFont typeface="Calibri"/>
              <a:buNone/>
            </a:pPr>
            <a:r>
              <a:rPr b="1" i="0" lang="en" sz="5600" u="none" cap="none" strike="noStrik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7</a:t>
            </a:r>
            <a:r>
              <a:rPr b="1" i="0" lang="en" sz="5500" u="none" cap="none" strike="noStrik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 Steps to </a:t>
            </a:r>
            <a:endParaRPr i="0" sz="1400" u="none" cap="none" strike="noStrik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b="1" i="0" lang="en" sz="5500" u="none" cap="none" strike="noStrik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Sell Your Home</a:t>
            </a:r>
            <a:endParaRPr i="0" sz="1400" u="none" cap="none" strike="noStrik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46" name="Google Shape;146;p21"/>
          <p:cNvSpPr/>
          <p:nvPr/>
        </p:nvSpPr>
        <p:spPr>
          <a:xfrm>
            <a:off x="-9187" y="2161113"/>
            <a:ext cx="5286571" cy="53032"/>
          </a:xfrm>
          <a:prstGeom prst="rect">
            <a:avLst/>
          </a:prstGeom>
          <a:solidFill>
            <a:srgbClr val="A6BD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ahyp="http://schemas.microsoft.com/office/drawing/2018/hyperlinkcolor" xmlns:c="http://schemas.openxmlformats.org/drawingml/2006/chart" xmlns:com="http://schemas.openxmlformats.org/drawingml/2006/compatibility" xmlns:dgm="http://schemas.openxmlformats.org/drawingml/2006/diagram" xmlns:mc="http://schemas.openxmlformats.org/markup-compatibility/2006" xmlns:mv="urn:schemas-microsoft-com:mac:vml" xmlns:o="urn:schemas-microsoft-com:office:office" xmlns:p14="http://schemas.microsoft.com/office/powerpoint/2010/main" xmlns:p15="http://schemas.microsoft.com/office/powerpoint/2012/main" xmlns:pvml="urn:schemas-microsoft-com:office:powerpoint" xmlns:r="http://schemas.openxmlformats.org/officeDocument/2006/relationships" xmlns:v="urn:schemas-microsoft-com:vml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2"/>
          <p:cNvSpPr/>
          <p:nvPr/>
        </p:nvSpPr>
        <p:spPr>
          <a:xfrm>
            <a:off x="401053" y="1113925"/>
            <a:ext cx="5311800" cy="53400"/>
          </a:xfrm>
          <a:prstGeom prst="rect">
            <a:avLst/>
          </a:prstGeom>
          <a:solidFill>
            <a:srgbClr val="A6BDCC"/>
          </a:solidFill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/>
          <a:p>
            <a:pPr algn="ct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cap="none" i="0" strike="noStrike" sz="180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2" name="Google Shape;152;p22"/>
          <p:cNvPicPr preferRelativeResize="0"/>
          <p:nvPr/>
        </p:nvPicPr>
        <p:blipFill rotWithShape="1">
          <a:blip r:embed="rId3">
            <a:alphaModFix/>
          </a:blip>
          <a:srcRect l="63"/>
          <a:stretch/>
        </p:blipFill>
        <p:spPr>
          <a:xfrm>
            <a:off x="4444575" y="0"/>
            <a:ext cx="5403025" cy="5151526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2"/>
          <p:cNvSpPr/>
          <p:nvPr/>
        </p:nvSpPr>
        <p:spPr>
          <a:xfrm>
            <a:off x="230368" y="3800507"/>
            <a:ext cx="769763" cy="1477328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rIns="91425" spcFirstLastPara="1" tIns="45700" wrap="square">
            <a:noAutofit/>
          </a:bodyPr>
          <a:lstStyle/>
          <a:p>
            <a:pPr algn="r"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0"/>
              <a:buFont typeface="Arial"/>
              <a:buNone/>
            </a:pPr>
            <a:r>
              <a:t/>
            </a:r>
            <a:endParaRPr b="1" cap="none" i="0" strike="noStrike" sz="9100" u="none">
              <a:solidFill>
                <a:srgbClr val="2C5D8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54" name="Google Shape;154;p22"/>
          <p:cNvSpPr txBox="1"/>
          <p:nvPr>
            <p:ph idx="1" type="body"/>
          </p:nvPr>
        </p:nvSpPr>
        <p:spPr>
          <a:xfrm>
            <a:off x="159300" y="1312177"/>
            <a:ext cx="3033000" cy="26865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rIns="91425" spcFirstLastPara="1" tIns="91425" wrap="square">
            <a:normAutofit/>
          </a:bodyPr>
          <a:lstStyle/>
          <a:p>
            <a:pPr algn="l"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C5D81"/>
              </a:buClr>
              <a:buSzPts val="1400"/>
              <a:buFont typeface="PT Sans"/>
              <a:buChar char="●"/>
            </a:pPr>
            <a:r>
              <a:rPr lang="en">
                <a:latin typeface="PT Sans"/>
                <a:ea typeface="PT Sans"/>
                <a:cs typeface="PT Sans"/>
                <a:sym typeface="PT Sans"/>
              </a:rPr>
              <a:t>Decluttering</a:t>
            </a:r>
            <a:endParaRPr>
              <a:latin typeface="PT Sans"/>
              <a:ea typeface="PT Sans"/>
              <a:cs typeface="PT Sans"/>
              <a:sym typeface="PT Sans"/>
            </a:endParaRPr>
          </a:p>
          <a:p>
            <a:pPr algn="l"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C5D81"/>
              </a:buClr>
              <a:buSzPts val="1400"/>
              <a:buFont typeface="PT Sans"/>
              <a:buChar char="●"/>
            </a:pPr>
            <a:r>
              <a:rPr lang="en">
                <a:latin typeface="PT Sans"/>
                <a:ea typeface="PT Sans"/>
                <a:cs typeface="PT Sans"/>
                <a:sym typeface="PT Sans"/>
              </a:rPr>
              <a:t>Depersonalizing</a:t>
            </a:r>
            <a:endParaRPr>
              <a:latin typeface="PT Sans"/>
              <a:ea typeface="PT Sans"/>
              <a:cs typeface="PT Sans"/>
              <a:sym typeface="PT Sans"/>
            </a:endParaRPr>
          </a:p>
          <a:p>
            <a:pPr algn="l"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C5D81"/>
              </a:buClr>
              <a:buSzPts val="1400"/>
              <a:buFont typeface="PT Sans"/>
              <a:buChar char="●"/>
            </a:pPr>
            <a:r>
              <a:rPr lang="en">
                <a:latin typeface="PT Sans"/>
                <a:ea typeface="PT Sans"/>
                <a:cs typeface="PT Sans"/>
                <a:sym typeface="PT Sans"/>
              </a:rPr>
              <a:t>Cleaning</a:t>
            </a:r>
            <a:endParaRPr>
              <a:latin typeface="PT Sans"/>
              <a:ea typeface="PT Sans"/>
              <a:cs typeface="PT Sans"/>
              <a:sym typeface="PT Sans"/>
            </a:endParaRPr>
          </a:p>
          <a:p>
            <a:pPr algn="l"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C5D81"/>
              </a:buClr>
              <a:buSzPts val="1400"/>
              <a:buFont typeface="PT Sans"/>
              <a:buChar char="●"/>
            </a:pPr>
            <a:r>
              <a:rPr lang="en">
                <a:latin typeface="PT Sans"/>
                <a:ea typeface="PT Sans"/>
                <a:cs typeface="PT Sans"/>
                <a:sym typeface="PT Sans"/>
              </a:rPr>
              <a:t>Repairs</a:t>
            </a:r>
            <a:endParaRPr>
              <a:latin typeface="PT Sans"/>
              <a:ea typeface="PT Sans"/>
              <a:cs typeface="PT Sans"/>
              <a:sym typeface="PT Sans"/>
            </a:endParaRPr>
          </a:p>
          <a:p>
            <a:pPr algn="l"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C5D81"/>
              </a:buClr>
              <a:buSzPts val="1400"/>
              <a:buFont typeface="PT Sans"/>
              <a:buChar char="●"/>
            </a:pPr>
            <a:r>
              <a:rPr lang="en">
                <a:latin typeface="PT Sans"/>
                <a:ea typeface="PT Sans"/>
                <a:cs typeface="PT Sans"/>
                <a:sym typeface="PT Sans"/>
              </a:rPr>
              <a:t>Renovations</a:t>
            </a:r>
            <a:endParaRPr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55" name="Google Shape;155;p22"/>
          <p:cNvSpPr txBox="1"/>
          <p:nvPr/>
        </p:nvSpPr>
        <p:spPr>
          <a:xfrm>
            <a:off x="808038" y="499886"/>
            <a:ext cx="3438900" cy="4692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rIns="91425" spcFirstLastPara="1" tIns="91425" wrap="square">
            <a:noAutofit/>
          </a:bodyPr>
          <a:lstStyle/>
          <a:p>
            <a:pPr algn="l"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3770F"/>
              </a:buClr>
              <a:buSzPts val="2800"/>
              <a:buFont typeface="Calibri"/>
              <a:buNone/>
            </a:pPr>
            <a:r>
              <a:rPr b="1" cap="none" i="0" lang="en" strike="noStrike" sz="2500" u="none">
                <a:solidFill>
                  <a:srgbClr val="2C5D81"/>
                </a:solidFill>
                <a:latin typeface="PT Sans"/>
                <a:ea typeface="PT Sans"/>
                <a:cs typeface="PT Sans"/>
                <a:sym typeface="PT Sans"/>
              </a:rPr>
              <a:t>Prepare Home to Sell</a:t>
            </a:r>
            <a:endParaRPr cap="none" i="0" strike="noStrike" sz="1400" u="none">
              <a:solidFill>
                <a:srgbClr val="2C5D8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56" name="Google Shape;156;p22"/>
          <p:cNvSpPr txBox="1"/>
          <p:nvPr/>
        </p:nvSpPr>
        <p:spPr>
          <a:xfrm>
            <a:off x="321784" y="337825"/>
            <a:ext cx="459600" cy="5727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rIns="91425" spcFirstLastPara="1" tIns="91425" wrap="square">
            <a:noAutofit/>
          </a:bodyPr>
          <a:lstStyle/>
          <a:p>
            <a:pPr algn="l"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3770F"/>
              </a:buClr>
              <a:buSzPts val="2800"/>
              <a:buFont typeface="Calibri"/>
              <a:buNone/>
            </a:pPr>
            <a:r>
              <a:rPr b="1" lang="en" sz="4800">
                <a:solidFill>
                  <a:srgbClr val="2C5D81"/>
                </a:solidFill>
                <a:latin typeface="PT Sans"/>
                <a:ea typeface="PT Sans"/>
                <a:cs typeface="PT Sans"/>
                <a:sym typeface="PT Sans"/>
              </a:rPr>
              <a:t>1</a:t>
            </a:r>
            <a:endParaRPr cap="none" i="0" strike="noStrike" sz="4800" u="none">
              <a:solidFill>
                <a:srgbClr val="2C5D8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77564" y="507250"/>
            <a:ext cx="4997118" cy="3823975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3"/>
          <p:cNvSpPr/>
          <p:nvPr/>
        </p:nvSpPr>
        <p:spPr>
          <a:xfrm>
            <a:off x="230368" y="3800507"/>
            <a:ext cx="769763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0"/>
              <a:buFont typeface="Arial"/>
              <a:buNone/>
            </a:pPr>
            <a:r>
              <a:t/>
            </a:r>
            <a:endParaRPr b="1" i="0" sz="9000" u="none" cap="none" strike="noStrike">
              <a:solidFill>
                <a:srgbClr val="2C5D8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63" name="Google Shape;163;p23"/>
          <p:cNvSpPr/>
          <p:nvPr/>
        </p:nvSpPr>
        <p:spPr>
          <a:xfrm>
            <a:off x="401053" y="1288093"/>
            <a:ext cx="2638926" cy="54900"/>
          </a:xfrm>
          <a:prstGeom prst="rect">
            <a:avLst/>
          </a:prstGeom>
          <a:solidFill>
            <a:srgbClr val="A6BD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23"/>
          <p:cNvSpPr txBox="1"/>
          <p:nvPr/>
        </p:nvSpPr>
        <p:spPr>
          <a:xfrm>
            <a:off x="860849" y="404920"/>
            <a:ext cx="2638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3770F"/>
              </a:buClr>
              <a:buSzPts val="2800"/>
              <a:buFont typeface="Calibri"/>
              <a:buNone/>
            </a:pPr>
            <a:r>
              <a:rPr b="1" i="0" lang="en" sz="2500" u="none" cap="none" strike="noStrike">
                <a:solidFill>
                  <a:srgbClr val="2C5D81"/>
                </a:solidFill>
                <a:latin typeface="PT Sans"/>
                <a:ea typeface="PT Sans"/>
                <a:cs typeface="PT Sans"/>
                <a:sym typeface="PT Sans"/>
              </a:rPr>
              <a:t>Determine Listing Price</a:t>
            </a:r>
            <a:endParaRPr i="0" sz="2500" u="none" cap="none" strike="noStrike">
              <a:solidFill>
                <a:srgbClr val="2C5D8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65" name="Google Shape;165;p23"/>
          <p:cNvSpPr txBox="1"/>
          <p:nvPr/>
        </p:nvSpPr>
        <p:spPr>
          <a:xfrm>
            <a:off x="158175" y="1343000"/>
            <a:ext cx="3609300" cy="30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4325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C5D81"/>
              </a:buClr>
              <a:buSzPts val="1350"/>
              <a:buFont typeface="PT Sans"/>
              <a:buChar char="●"/>
            </a:pPr>
            <a:r>
              <a:rPr i="0" lang="en" sz="135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What is a comparative market analysis (CMA)?</a:t>
            </a:r>
            <a:endParaRPr i="0" sz="135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314325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C5D81"/>
              </a:buClr>
              <a:buSzPts val="1350"/>
              <a:buFont typeface="PT Sans"/>
              <a:buChar char="●"/>
            </a:pPr>
            <a:r>
              <a:rPr i="0" lang="en" sz="135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What is the purpose and what it entails</a:t>
            </a:r>
            <a:endParaRPr i="0" sz="135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314325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C5D81"/>
              </a:buClr>
              <a:buSzPts val="1350"/>
              <a:buFont typeface="PT Sans"/>
              <a:buChar char="●"/>
            </a:pPr>
            <a:r>
              <a:rPr i="0" lang="en" sz="135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Items that will contribute to the CMA report: </a:t>
            </a:r>
            <a:endParaRPr i="0" sz="135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314325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C5D81"/>
              </a:buClr>
              <a:buSzPts val="1350"/>
              <a:buFont typeface="PT Sans"/>
              <a:buChar char="○"/>
            </a:pPr>
            <a:r>
              <a:rPr i="0" lang="en" sz="135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Square footage</a:t>
            </a:r>
            <a:endParaRPr i="0" sz="135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314325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C5D81"/>
              </a:buClr>
              <a:buSzPts val="1350"/>
              <a:buFont typeface="PT Sans"/>
              <a:buChar char="○"/>
            </a:pPr>
            <a:r>
              <a:rPr i="0" lang="en" sz="135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Updates</a:t>
            </a:r>
            <a:endParaRPr i="0" sz="135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314325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C5D81"/>
              </a:buClr>
              <a:buSzPts val="1350"/>
              <a:buFont typeface="PT Sans"/>
              <a:buChar char="○"/>
            </a:pPr>
            <a:r>
              <a:rPr i="0" lang="en" sz="135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Number of bedrooms and bathrooms</a:t>
            </a:r>
            <a:endParaRPr i="0" sz="135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314325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C5D81"/>
              </a:buClr>
              <a:buSzPts val="1350"/>
              <a:buFont typeface="PT Sans"/>
              <a:buChar char="○"/>
            </a:pPr>
            <a:r>
              <a:rPr i="0" lang="en" sz="135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Current market trends that affect pricing</a:t>
            </a:r>
            <a:endParaRPr i="0" sz="15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66" name="Google Shape;166;p23"/>
          <p:cNvSpPr txBox="1"/>
          <p:nvPr/>
        </p:nvSpPr>
        <p:spPr>
          <a:xfrm>
            <a:off x="4750725" y="4615100"/>
            <a:ext cx="3993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2C5D81"/>
                </a:solidFill>
                <a:latin typeface="PT Sans"/>
                <a:ea typeface="PT Sans"/>
                <a:cs typeface="PT Sans"/>
                <a:sym typeface="PT Sans"/>
              </a:rPr>
              <a:t>Sample CMA Report</a:t>
            </a:r>
            <a:endParaRPr b="1" i="0" sz="1400" u="none" cap="none" strike="noStrike">
              <a:solidFill>
                <a:srgbClr val="2C5D8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67" name="Google Shape;167;p23"/>
          <p:cNvSpPr txBox="1"/>
          <p:nvPr/>
        </p:nvSpPr>
        <p:spPr>
          <a:xfrm>
            <a:off x="321784" y="337825"/>
            <a:ext cx="459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3770F"/>
              </a:buClr>
              <a:buSzPts val="2800"/>
              <a:buFont typeface="Calibri"/>
              <a:buNone/>
            </a:pPr>
            <a:r>
              <a:rPr b="1" lang="en" sz="4800">
                <a:solidFill>
                  <a:srgbClr val="2C5D81"/>
                </a:solidFill>
                <a:latin typeface="PT Sans"/>
                <a:ea typeface="PT Sans"/>
                <a:cs typeface="PT Sans"/>
                <a:sym typeface="PT Sans"/>
              </a:rPr>
              <a:t>2</a:t>
            </a:r>
            <a:endParaRPr i="0" sz="4800" u="none" cap="none" strike="noStrike">
              <a:solidFill>
                <a:srgbClr val="2C5D8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Blue">
      <a:dk1>
        <a:srgbClr val="000000"/>
      </a:dk1>
      <a:lt1>
        <a:srgbClr val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1296199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S9.2.0</vt:lpwstr>
  </property>
</Properties>
</file>